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notesMasterIdLst>
    <p:notesMasterId r:id="rId24"/>
  </p:notesMasterIdLst>
  <p:sldIdLst>
    <p:sldId id="256" r:id="rId2"/>
    <p:sldId id="287" r:id="rId3"/>
    <p:sldId id="288" r:id="rId4"/>
    <p:sldId id="289" r:id="rId5"/>
    <p:sldId id="279" r:id="rId6"/>
    <p:sldId id="291" r:id="rId7"/>
    <p:sldId id="343" r:id="rId8"/>
    <p:sldId id="290" r:id="rId9"/>
    <p:sldId id="305" r:id="rId10"/>
    <p:sldId id="312" r:id="rId11"/>
    <p:sldId id="294" r:id="rId12"/>
    <p:sldId id="280" r:id="rId13"/>
    <p:sldId id="311" r:id="rId14"/>
    <p:sldId id="295" r:id="rId15"/>
    <p:sldId id="330" r:id="rId16"/>
    <p:sldId id="326" r:id="rId17"/>
    <p:sldId id="339" r:id="rId18"/>
    <p:sldId id="327" r:id="rId19"/>
    <p:sldId id="300" r:id="rId20"/>
    <p:sldId id="336" r:id="rId21"/>
    <p:sldId id="275" r:id="rId22"/>
    <p:sldId id="338" r:id="rId23"/>
  </p:sldIdLst>
  <p:sldSz cx="9906000" cy="6858000" type="A4"/>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0600"/>
    <a:srgbClr val="F3FFFF"/>
    <a:srgbClr val="F3FDFF"/>
    <a:srgbClr val="00A4DE"/>
    <a:srgbClr val="E2FEE7"/>
    <a:srgbClr val="FFFFCC"/>
    <a:srgbClr val="F5FFF3"/>
    <a:srgbClr val="E8FEEB"/>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98" autoAdjust="0"/>
    <p:restoredTop sz="96357" autoAdjust="0"/>
  </p:normalViewPr>
  <p:slideViewPr>
    <p:cSldViewPr snapToGrid="0">
      <p:cViewPr varScale="1">
        <p:scale>
          <a:sx n="114" d="100"/>
          <a:sy n="114" d="100"/>
        </p:scale>
        <p:origin x="115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2884C0BA-B66C-4BA0-A664-4C3283E1EBC8}" type="datetimeFigureOut">
              <a:rPr lang="en-US" smtClean="0"/>
              <a:t>5/31/2020</a:t>
            </a:fld>
            <a:endParaRPr lang="en-US"/>
          </a:p>
        </p:txBody>
      </p:sp>
      <p:sp>
        <p:nvSpPr>
          <p:cNvPr id="4" name="Slide Image Placeholder 3"/>
          <p:cNvSpPr>
            <a:spLocks noGrp="1" noRot="1" noChangeAspect="1"/>
          </p:cNvSpPr>
          <p:nvPr>
            <p:ph type="sldImg" idx="2"/>
          </p:nvPr>
        </p:nvSpPr>
        <p:spPr>
          <a:xfrm>
            <a:off x="2900363" y="857250"/>
            <a:ext cx="3343275"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DBC66EF-F43C-4702-95D6-9B785557A01A}" type="slidenum">
              <a:rPr lang="en-US" smtClean="0"/>
              <a:t>‹#›</a:t>
            </a:fld>
            <a:endParaRPr lang="en-US"/>
          </a:p>
        </p:txBody>
      </p:sp>
    </p:spTree>
    <p:extLst>
      <p:ext uri="{BB962C8B-B14F-4D97-AF65-F5344CB8AC3E}">
        <p14:creationId xmlns:p14="http://schemas.microsoft.com/office/powerpoint/2010/main" val="3064530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 My name is Sara Khodayari – a current Research Analyst Program student at Georgian College. And today, as the title in this slide says, I am going to talk about Ankylosing Spondylitis, commonly abbreviated as A. </a:t>
            </a:r>
            <a:endParaRPr lang="en-US" dirty="0"/>
          </a:p>
        </p:txBody>
      </p:sp>
      <p:sp>
        <p:nvSpPr>
          <p:cNvPr id="4" name="Slide Number Placeholder 3"/>
          <p:cNvSpPr>
            <a:spLocks noGrp="1"/>
          </p:cNvSpPr>
          <p:nvPr>
            <p:ph type="sldNum" sz="quarter" idx="5"/>
          </p:nvPr>
        </p:nvSpPr>
        <p:spPr/>
        <p:txBody>
          <a:bodyPr/>
          <a:lstStyle/>
          <a:p>
            <a:fld id="{4DBC66EF-F43C-4702-95D6-9B785557A01A}" type="slidenum">
              <a:rPr lang="en-US" smtClean="0"/>
              <a:t>1</a:t>
            </a:fld>
            <a:endParaRPr lang="en-US"/>
          </a:p>
        </p:txBody>
      </p:sp>
    </p:spTree>
    <p:extLst>
      <p:ext uri="{BB962C8B-B14F-4D97-AF65-F5344CB8AC3E}">
        <p14:creationId xmlns:p14="http://schemas.microsoft.com/office/powerpoint/2010/main" val="3454243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0363" y="857250"/>
            <a:ext cx="3343275" cy="2314575"/>
          </a:xfrm>
        </p:spPr>
      </p:sp>
      <p:sp>
        <p:nvSpPr>
          <p:cNvPr id="3" name="Notes Placeholder 2"/>
          <p:cNvSpPr>
            <a:spLocks noGrp="1"/>
          </p:cNvSpPr>
          <p:nvPr>
            <p:ph type="body" idx="1"/>
          </p:nvPr>
        </p:nvSpPr>
        <p:spPr/>
        <p:txBody>
          <a:bodyPr/>
          <a:lstStyle/>
          <a:p>
            <a:r>
              <a:rPr lang="en-CA" dirty="0"/>
              <a:t>So, demographically speaking, it showed that the majority (73%) of the responses came from females, followed by men (about 25%). Additionally, the majority of ALL responses were aged between 40 to 50. </a:t>
            </a:r>
            <a:endParaRPr lang="en-US" dirty="0"/>
          </a:p>
        </p:txBody>
      </p:sp>
      <p:sp>
        <p:nvSpPr>
          <p:cNvPr id="4" name="Slide Number Placeholder 3"/>
          <p:cNvSpPr>
            <a:spLocks noGrp="1"/>
          </p:cNvSpPr>
          <p:nvPr>
            <p:ph type="sldNum" sz="quarter" idx="5"/>
          </p:nvPr>
        </p:nvSpPr>
        <p:spPr/>
        <p:txBody>
          <a:bodyPr/>
          <a:lstStyle/>
          <a:p>
            <a:fld id="{4DBC66EF-F43C-4702-95D6-9B785557A01A}" type="slidenum">
              <a:rPr lang="en-US" smtClean="0"/>
              <a:t>10</a:t>
            </a:fld>
            <a:endParaRPr lang="en-US"/>
          </a:p>
        </p:txBody>
      </p:sp>
    </p:spTree>
    <p:extLst>
      <p:ext uri="{BB962C8B-B14F-4D97-AF65-F5344CB8AC3E}">
        <p14:creationId xmlns:p14="http://schemas.microsoft.com/office/powerpoint/2010/main" val="1018000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0363" y="857250"/>
            <a:ext cx="3343275" cy="2314575"/>
          </a:xfrm>
        </p:spPr>
      </p:sp>
      <p:sp>
        <p:nvSpPr>
          <p:cNvPr id="3" name="Notes Placeholder 2"/>
          <p:cNvSpPr>
            <a:spLocks noGrp="1"/>
          </p:cNvSpPr>
          <p:nvPr>
            <p:ph type="body" idx="1"/>
          </p:nvPr>
        </p:nvSpPr>
        <p:spPr/>
        <p:txBody>
          <a:bodyPr/>
          <a:lstStyle/>
          <a:p>
            <a:r>
              <a:rPr lang="en-CA" dirty="0"/>
              <a:t>Furthermore, it showed that the majority of the participants were based in Ontario, followed by BC and Alberta. </a:t>
            </a:r>
          </a:p>
          <a:p>
            <a:r>
              <a:rPr lang="en-CA" dirty="0"/>
              <a:t>And also, the majority of them had an annual household income between $50,000 - $75,000</a:t>
            </a:r>
            <a:endParaRPr lang="en-US" dirty="0"/>
          </a:p>
        </p:txBody>
      </p:sp>
      <p:sp>
        <p:nvSpPr>
          <p:cNvPr id="4" name="Slide Number Placeholder 3"/>
          <p:cNvSpPr>
            <a:spLocks noGrp="1"/>
          </p:cNvSpPr>
          <p:nvPr>
            <p:ph type="sldNum" sz="quarter" idx="5"/>
          </p:nvPr>
        </p:nvSpPr>
        <p:spPr/>
        <p:txBody>
          <a:bodyPr/>
          <a:lstStyle/>
          <a:p>
            <a:fld id="{4DBC66EF-F43C-4702-95D6-9B785557A01A}" type="slidenum">
              <a:rPr lang="en-US" smtClean="0"/>
              <a:t>11</a:t>
            </a:fld>
            <a:endParaRPr lang="en-US"/>
          </a:p>
        </p:txBody>
      </p:sp>
    </p:spTree>
    <p:extLst>
      <p:ext uri="{BB962C8B-B14F-4D97-AF65-F5344CB8AC3E}">
        <p14:creationId xmlns:p14="http://schemas.microsoft.com/office/powerpoint/2010/main" val="531437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0363" y="857250"/>
            <a:ext cx="3343275" cy="2314575"/>
          </a:xfrm>
        </p:spPr>
      </p:sp>
      <p:sp>
        <p:nvSpPr>
          <p:cNvPr id="3" name="Notes Placeholder 2"/>
          <p:cNvSpPr>
            <a:spLocks noGrp="1"/>
          </p:cNvSpPr>
          <p:nvPr>
            <p:ph type="body" idx="1"/>
          </p:nvPr>
        </p:nvSpPr>
        <p:spPr/>
        <p:txBody>
          <a:bodyPr/>
          <a:lstStyle/>
          <a:p>
            <a:pPr marL="342900" indent="-342900" algn="just">
              <a:spcAft>
                <a:spcPts val="0"/>
              </a:spcAft>
              <a:buFont typeface="Wingdings" panose="05000000000000000000" pitchFamily="2" charset="2"/>
              <a:buChar char="v"/>
            </a:pPr>
            <a:r>
              <a:rPr lang="en-US" sz="1200" kern="1200" dirty="0">
                <a:solidFill>
                  <a:srgbClr val="002060"/>
                </a:solidFill>
                <a:latin typeface="+mn-lt"/>
                <a:ea typeface="Calibri" panose="020F0502020204030204" pitchFamily="34" charset="0"/>
                <a:cs typeface="Times New Roman" panose="02020603050405020304" pitchFamily="18" charset="0"/>
              </a:rPr>
              <a:t>65.4% Missing Cases, 34.6% Valid Cases</a:t>
            </a:r>
          </a:p>
          <a:p>
            <a:r>
              <a:rPr lang="en-US" dirty="0"/>
              <a:t>Also, the BASFI analysis illustrated that the majority of cases (18%) had bending restriction, followed by looking over the shoulder (14.5%) and reaching up tasks restriction (14.0%)</a:t>
            </a:r>
          </a:p>
        </p:txBody>
      </p:sp>
      <p:sp>
        <p:nvSpPr>
          <p:cNvPr id="4" name="Slide Number Placeholder 3"/>
          <p:cNvSpPr>
            <a:spLocks noGrp="1"/>
          </p:cNvSpPr>
          <p:nvPr>
            <p:ph type="sldNum" sz="quarter" idx="5"/>
          </p:nvPr>
        </p:nvSpPr>
        <p:spPr/>
        <p:txBody>
          <a:bodyPr/>
          <a:lstStyle/>
          <a:p>
            <a:fld id="{4DBC66EF-F43C-4702-95D6-9B785557A01A}" type="slidenum">
              <a:rPr lang="en-US" smtClean="0"/>
              <a:t>12</a:t>
            </a:fld>
            <a:endParaRPr lang="en-US"/>
          </a:p>
        </p:txBody>
      </p:sp>
    </p:spTree>
    <p:extLst>
      <p:ext uri="{BB962C8B-B14F-4D97-AF65-F5344CB8AC3E}">
        <p14:creationId xmlns:p14="http://schemas.microsoft.com/office/powerpoint/2010/main" val="2751414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0363" y="857250"/>
            <a:ext cx="3343275" cy="2314575"/>
          </a:xfrm>
        </p:spPr>
      </p:sp>
      <p:sp>
        <p:nvSpPr>
          <p:cNvPr id="3" name="Notes Placeholder 2"/>
          <p:cNvSpPr>
            <a:spLocks noGrp="1"/>
          </p:cNvSpPr>
          <p:nvPr>
            <p:ph type="body" idx="1"/>
          </p:nvPr>
        </p:nvSpPr>
        <p:spPr/>
        <p:txBody>
          <a:bodyPr/>
          <a:lstStyle/>
          <a:p>
            <a:r>
              <a:rPr lang="en-CA" dirty="0"/>
              <a:t>The correlation analysis between BASFI Scores and Tasks Restrictions was something that was conducted out of curiosity and to assess the validity of the BASFI-based approach for this presentation. And interestingly, it showed that there is strong correlation between the BASFI measurements and patients’ mobility restrictions.  </a:t>
            </a:r>
            <a:endParaRPr lang="en-US" dirty="0"/>
          </a:p>
          <a:p>
            <a:endParaRPr lang="en-US" dirty="0"/>
          </a:p>
        </p:txBody>
      </p:sp>
      <p:sp>
        <p:nvSpPr>
          <p:cNvPr id="4" name="Slide Number Placeholder 3"/>
          <p:cNvSpPr>
            <a:spLocks noGrp="1"/>
          </p:cNvSpPr>
          <p:nvPr>
            <p:ph type="sldNum" sz="quarter" idx="5"/>
          </p:nvPr>
        </p:nvSpPr>
        <p:spPr/>
        <p:txBody>
          <a:bodyPr/>
          <a:lstStyle/>
          <a:p>
            <a:fld id="{4DBC66EF-F43C-4702-95D6-9B785557A01A}" type="slidenum">
              <a:rPr lang="en-US" smtClean="0"/>
              <a:t>13</a:t>
            </a:fld>
            <a:endParaRPr lang="en-US"/>
          </a:p>
        </p:txBody>
      </p:sp>
    </p:spTree>
    <p:extLst>
      <p:ext uri="{BB962C8B-B14F-4D97-AF65-F5344CB8AC3E}">
        <p14:creationId xmlns:p14="http://schemas.microsoft.com/office/powerpoint/2010/main" val="692123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0363" y="857250"/>
            <a:ext cx="3343275" cy="2314575"/>
          </a:xfrm>
        </p:spPr>
      </p:sp>
      <p:sp>
        <p:nvSpPr>
          <p:cNvPr id="3" name="Notes Placeholder 2"/>
          <p:cNvSpPr>
            <a:spLocks noGrp="1"/>
          </p:cNvSpPr>
          <p:nvPr>
            <p:ph type="body" idx="1"/>
          </p:nvPr>
        </p:nvSpPr>
        <p:spPr/>
        <p:txBody>
          <a:bodyPr/>
          <a:lstStyle/>
          <a:p>
            <a:r>
              <a:rPr lang="en-CA" dirty="0"/>
              <a:t>Additionally, other than BASFI-related Physical Activity Restrictions, about 19.3% of the patients were restricted in doing other physical activities, such as sport . </a:t>
            </a:r>
            <a:endParaRPr lang="en-US" dirty="0"/>
          </a:p>
        </p:txBody>
      </p:sp>
      <p:sp>
        <p:nvSpPr>
          <p:cNvPr id="4" name="Slide Number Placeholder 3"/>
          <p:cNvSpPr>
            <a:spLocks noGrp="1"/>
          </p:cNvSpPr>
          <p:nvPr>
            <p:ph type="sldNum" sz="quarter" idx="5"/>
          </p:nvPr>
        </p:nvSpPr>
        <p:spPr/>
        <p:txBody>
          <a:bodyPr/>
          <a:lstStyle/>
          <a:p>
            <a:fld id="{4DBC66EF-F43C-4702-95D6-9B785557A01A}" type="slidenum">
              <a:rPr lang="en-US" smtClean="0"/>
              <a:t>14</a:t>
            </a:fld>
            <a:endParaRPr lang="en-US"/>
          </a:p>
        </p:txBody>
      </p:sp>
    </p:spTree>
    <p:extLst>
      <p:ext uri="{BB962C8B-B14F-4D97-AF65-F5344CB8AC3E}">
        <p14:creationId xmlns:p14="http://schemas.microsoft.com/office/powerpoint/2010/main" val="1812285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0363" y="857250"/>
            <a:ext cx="3343275" cy="2314575"/>
          </a:xfrm>
        </p:spPr>
      </p:sp>
      <p:sp>
        <p:nvSpPr>
          <p:cNvPr id="3" name="Notes Placeholder 2"/>
          <p:cNvSpPr>
            <a:spLocks noGrp="1"/>
          </p:cNvSpPr>
          <p:nvPr>
            <p:ph type="body" idx="1"/>
          </p:nvPr>
        </p:nvSpPr>
        <p:spPr/>
        <p:txBody>
          <a:bodyPr/>
          <a:lstStyle/>
          <a:p>
            <a:r>
              <a:rPr lang="en-CA" dirty="0"/>
              <a:t> Interestingly, it appeared that the majority of the participants, tend to either walk or doing stretching exercises (e.g. yoga and Pilates) to alleviate the symptoms. </a:t>
            </a:r>
            <a:endParaRPr lang="en-US" dirty="0"/>
          </a:p>
        </p:txBody>
      </p:sp>
      <p:sp>
        <p:nvSpPr>
          <p:cNvPr id="4" name="Slide Number Placeholder 3"/>
          <p:cNvSpPr>
            <a:spLocks noGrp="1"/>
          </p:cNvSpPr>
          <p:nvPr>
            <p:ph type="sldNum" sz="quarter" idx="5"/>
          </p:nvPr>
        </p:nvSpPr>
        <p:spPr/>
        <p:txBody>
          <a:bodyPr/>
          <a:lstStyle/>
          <a:p>
            <a:fld id="{4DBC66EF-F43C-4702-95D6-9B785557A01A}" type="slidenum">
              <a:rPr lang="en-US" smtClean="0"/>
              <a:t>15</a:t>
            </a:fld>
            <a:endParaRPr lang="en-US"/>
          </a:p>
        </p:txBody>
      </p:sp>
    </p:spTree>
    <p:extLst>
      <p:ext uri="{BB962C8B-B14F-4D97-AF65-F5344CB8AC3E}">
        <p14:creationId xmlns:p14="http://schemas.microsoft.com/office/powerpoint/2010/main" val="2039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0363" y="857250"/>
            <a:ext cx="3343275" cy="2314575"/>
          </a:xfrm>
        </p:spPr>
      </p:sp>
      <p:sp>
        <p:nvSpPr>
          <p:cNvPr id="3" name="Notes Placeholder 2"/>
          <p:cNvSpPr>
            <a:spLocks noGrp="1"/>
          </p:cNvSpPr>
          <p:nvPr>
            <p:ph type="body" idx="1"/>
          </p:nvPr>
        </p:nvSpPr>
        <p:spPr/>
        <p:txBody>
          <a:bodyPr/>
          <a:lstStyle/>
          <a:p>
            <a:r>
              <a:rPr lang="en-CA" dirty="0"/>
              <a:t>So now, turning our attention towards the Psychological Wellness analysis and findings, the study showed that falling in sleep was the prominent issue among the majority of the patients, followed by having depression and anxiety. </a:t>
            </a:r>
            <a:endParaRPr lang="en-US" dirty="0"/>
          </a:p>
        </p:txBody>
      </p:sp>
      <p:sp>
        <p:nvSpPr>
          <p:cNvPr id="4" name="Slide Number Placeholder 3"/>
          <p:cNvSpPr>
            <a:spLocks noGrp="1"/>
          </p:cNvSpPr>
          <p:nvPr>
            <p:ph type="sldNum" sz="quarter" idx="5"/>
          </p:nvPr>
        </p:nvSpPr>
        <p:spPr/>
        <p:txBody>
          <a:bodyPr/>
          <a:lstStyle/>
          <a:p>
            <a:fld id="{4DBC66EF-F43C-4702-95D6-9B785557A01A}" type="slidenum">
              <a:rPr lang="en-US" smtClean="0"/>
              <a:t>16</a:t>
            </a:fld>
            <a:endParaRPr lang="en-US"/>
          </a:p>
        </p:txBody>
      </p:sp>
    </p:spTree>
    <p:extLst>
      <p:ext uri="{BB962C8B-B14F-4D97-AF65-F5344CB8AC3E}">
        <p14:creationId xmlns:p14="http://schemas.microsoft.com/office/powerpoint/2010/main" val="2457630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0363" y="857250"/>
            <a:ext cx="3343275" cy="2314575"/>
          </a:xfrm>
        </p:spPr>
      </p:sp>
      <p:sp>
        <p:nvSpPr>
          <p:cNvPr id="3" name="Notes Placeholder 2"/>
          <p:cNvSpPr>
            <a:spLocks noGrp="1"/>
          </p:cNvSpPr>
          <p:nvPr>
            <p:ph type="body" idx="1"/>
          </p:nvPr>
        </p:nvSpPr>
        <p:spPr/>
        <p:txBody>
          <a:bodyPr/>
          <a:lstStyle/>
          <a:p>
            <a:r>
              <a:rPr lang="en-CA" dirty="0"/>
              <a:t>Also, in terms what could improve their sleep, 21.7% said nothing would help, whereas, 20.7% and 16.7% found Cannabis and alcohol respectively helpful. </a:t>
            </a:r>
            <a:endParaRPr lang="en-US" dirty="0"/>
          </a:p>
        </p:txBody>
      </p:sp>
      <p:sp>
        <p:nvSpPr>
          <p:cNvPr id="4" name="Slide Number Placeholder 3"/>
          <p:cNvSpPr>
            <a:spLocks noGrp="1"/>
          </p:cNvSpPr>
          <p:nvPr>
            <p:ph type="sldNum" sz="quarter" idx="5"/>
          </p:nvPr>
        </p:nvSpPr>
        <p:spPr/>
        <p:txBody>
          <a:bodyPr/>
          <a:lstStyle/>
          <a:p>
            <a:fld id="{4DBC66EF-F43C-4702-95D6-9B785557A01A}" type="slidenum">
              <a:rPr lang="en-US" smtClean="0"/>
              <a:t>17</a:t>
            </a:fld>
            <a:endParaRPr lang="en-US"/>
          </a:p>
        </p:txBody>
      </p:sp>
    </p:spTree>
    <p:extLst>
      <p:ext uri="{BB962C8B-B14F-4D97-AF65-F5344CB8AC3E}">
        <p14:creationId xmlns:p14="http://schemas.microsoft.com/office/powerpoint/2010/main" val="1260800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0363" y="857250"/>
            <a:ext cx="3343275" cy="2314575"/>
          </a:xfrm>
        </p:spPr>
      </p:sp>
      <p:sp>
        <p:nvSpPr>
          <p:cNvPr id="3" name="Notes Placeholder 2"/>
          <p:cNvSpPr>
            <a:spLocks noGrp="1"/>
          </p:cNvSpPr>
          <p:nvPr>
            <p:ph type="body" idx="1"/>
          </p:nvPr>
        </p:nvSpPr>
        <p:spPr/>
        <p:txBody>
          <a:bodyPr/>
          <a:lstStyle/>
          <a:p>
            <a:r>
              <a:rPr lang="en-CA" dirty="0"/>
              <a:t>Additionally, as far as managing fatigue was concerned – in terms of the somatic manifestation of the disease – it appeared that almost the majority of the patients did not find anything to help them or found exercise to be helpful. </a:t>
            </a:r>
            <a:endParaRPr lang="en-US" dirty="0"/>
          </a:p>
        </p:txBody>
      </p:sp>
      <p:sp>
        <p:nvSpPr>
          <p:cNvPr id="4" name="Slide Number Placeholder 3"/>
          <p:cNvSpPr>
            <a:spLocks noGrp="1"/>
          </p:cNvSpPr>
          <p:nvPr>
            <p:ph type="sldNum" sz="quarter" idx="5"/>
          </p:nvPr>
        </p:nvSpPr>
        <p:spPr/>
        <p:txBody>
          <a:bodyPr/>
          <a:lstStyle/>
          <a:p>
            <a:fld id="{4DBC66EF-F43C-4702-95D6-9B785557A01A}" type="slidenum">
              <a:rPr lang="en-US" smtClean="0"/>
              <a:t>18</a:t>
            </a:fld>
            <a:endParaRPr lang="en-US"/>
          </a:p>
        </p:txBody>
      </p:sp>
    </p:spTree>
    <p:extLst>
      <p:ext uri="{BB962C8B-B14F-4D97-AF65-F5344CB8AC3E}">
        <p14:creationId xmlns:p14="http://schemas.microsoft.com/office/powerpoint/2010/main" val="2968253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0363" y="857250"/>
            <a:ext cx="3343275" cy="2314575"/>
          </a:xfrm>
        </p:spPr>
      </p:sp>
      <p:sp>
        <p:nvSpPr>
          <p:cNvPr id="3" name="Notes Placeholder 2"/>
          <p:cNvSpPr>
            <a:spLocks noGrp="1"/>
          </p:cNvSpPr>
          <p:nvPr>
            <p:ph type="body" idx="1"/>
          </p:nvPr>
        </p:nvSpPr>
        <p:spPr/>
        <p:txBody>
          <a:bodyPr/>
          <a:lstStyle/>
          <a:p>
            <a:r>
              <a:rPr lang="en-CA" dirty="0"/>
              <a:t>So, considering the fact that the study was not designed by us, one would argue certain limitations which could potentially affect the interpretation of the collected responses and findings. For instance, confounding bias (e.g. we do not know what other pre-existing medical conditions the patients had as such factors impact their overall health, their response, and ultimately presented findings. </a:t>
            </a:r>
          </a:p>
          <a:p>
            <a:r>
              <a:rPr lang="en-CA" dirty="0"/>
              <a:t>Nevertheless, overall, the findings in this study correlate with the majorities of literatures, such as, in terms of the onset of the disease, the benefits of physical activities in improving patient's wellness. Altogether, the findings have the potential for being used for other studies or any Health promotion activities. </a:t>
            </a:r>
            <a:endParaRPr lang="en-US" dirty="0"/>
          </a:p>
        </p:txBody>
      </p:sp>
      <p:sp>
        <p:nvSpPr>
          <p:cNvPr id="4" name="Slide Number Placeholder 3"/>
          <p:cNvSpPr>
            <a:spLocks noGrp="1"/>
          </p:cNvSpPr>
          <p:nvPr>
            <p:ph type="sldNum" sz="quarter" idx="5"/>
          </p:nvPr>
        </p:nvSpPr>
        <p:spPr/>
        <p:txBody>
          <a:bodyPr/>
          <a:lstStyle/>
          <a:p>
            <a:fld id="{4DBC66EF-F43C-4702-95D6-9B785557A01A}" type="slidenum">
              <a:rPr lang="en-US" smtClean="0"/>
              <a:t>19</a:t>
            </a:fld>
            <a:endParaRPr lang="en-US"/>
          </a:p>
        </p:txBody>
      </p:sp>
    </p:spTree>
    <p:extLst>
      <p:ext uri="{BB962C8B-B14F-4D97-AF65-F5344CB8AC3E}">
        <p14:creationId xmlns:p14="http://schemas.microsoft.com/office/powerpoint/2010/main" val="967718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this presentation will be briefly covering epidemiology, the clinical hallmarks and the potential risk factors associated with this disease. </a:t>
            </a:r>
          </a:p>
          <a:p>
            <a:r>
              <a:rPr lang="en-CA" dirty="0"/>
              <a:t>Next, due to the scope of this presentation, I will briefly talk about the diagnostic tools and how it tends to be managed. </a:t>
            </a:r>
          </a:p>
          <a:p>
            <a:r>
              <a:rPr lang="en-CA" dirty="0"/>
              <a:t>And then, the presentation will be illustrating the obtained results and findings from a study conducted by the Association of Spondylitis Arthritis Association among a cohort of 840 patients, followed by the discussion and summary of the findings.  </a:t>
            </a:r>
            <a:endParaRPr lang="en-US" dirty="0"/>
          </a:p>
        </p:txBody>
      </p:sp>
      <p:sp>
        <p:nvSpPr>
          <p:cNvPr id="4" name="Slide Number Placeholder 3"/>
          <p:cNvSpPr>
            <a:spLocks noGrp="1"/>
          </p:cNvSpPr>
          <p:nvPr>
            <p:ph type="sldNum" sz="quarter" idx="5"/>
          </p:nvPr>
        </p:nvSpPr>
        <p:spPr/>
        <p:txBody>
          <a:bodyPr/>
          <a:lstStyle/>
          <a:p>
            <a:fld id="{4DBC66EF-F43C-4702-95D6-9B785557A01A}" type="slidenum">
              <a:rPr lang="en-US" smtClean="0"/>
              <a:t>2</a:t>
            </a:fld>
            <a:endParaRPr lang="en-US"/>
          </a:p>
        </p:txBody>
      </p:sp>
    </p:spTree>
    <p:extLst>
      <p:ext uri="{BB962C8B-B14F-4D97-AF65-F5344CB8AC3E}">
        <p14:creationId xmlns:p14="http://schemas.microsoft.com/office/powerpoint/2010/main" val="4259453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0363" y="857250"/>
            <a:ext cx="3343275" cy="2314575"/>
          </a:xfrm>
        </p:spPr>
      </p:sp>
      <p:sp>
        <p:nvSpPr>
          <p:cNvPr id="3" name="Notes Placeholder 2"/>
          <p:cNvSpPr>
            <a:spLocks noGrp="1"/>
          </p:cNvSpPr>
          <p:nvPr>
            <p:ph type="body" idx="1"/>
          </p:nvPr>
        </p:nvSpPr>
        <p:spPr/>
        <p:txBody>
          <a:bodyPr/>
          <a:lstStyle/>
          <a:p>
            <a:r>
              <a:rPr lang="en-CA" dirty="0"/>
              <a:t>As summary, the message in the presentation is that the disease has negative implications in Physical and Psychological wellness of the patient. And historically, therapeutics have been used to manage the disease and alleviate the physical and psychological symptoms. Nevertheless, depending on their dose, their chronic use can potentially lead to serious side effects (E.g. hepatic insufficiency). Therefore, the findings in this study can be inferred that there should be balance between using drugs and physical activities as they seem to alleviate the symptoms.  </a:t>
            </a:r>
            <a:endParaRPr lang="en-US" dirty="0"/>
          </a:p>
          <a:p>
            <a:endParaRPr lang="en-US" dirty="0"/>
          </a:p>
        </p:txBody>
      </p:sp>
      <p:sp>
        <p:nvSpPr>
          <p:cNvPr id="4" name="Slide Number Placeholder 3"/>
          <p:cNvSpPr>
            <a:spLocks noGrp="1"/>
          </p:cNvSpPr>
          <p:nvPr>
            <p:ph type="sldNum" sz="quarter" idx="5"/>
          </p:nvPr>
        </p:nvSpPr>
        <p:spPr/>
        <p:txBody>
          <a:bodyPr/>
          <a:lstStyle/>
          <a:p>
            <a:fld id="{4DBC66EF-F43C-4702-95D6-9B785557A01A}" type="slidenum">
              <a:rPr lang="en-US" smtClean="0"/>
              <a:t>20</a:t>
            </a:fld>
            <a:endParaRPr lang="en-US"/>
          </a:p>
        </p:txBody>
      </p:sp>
    </p:spTree>
    <p:extLst>
      <p:ext uri="{BB962C8B-B14F-4D97-AF65-F5344CB8AC3E}">
        <p14:creationId xmlns:p14="http://schemas.microsoft.com/office/powerpoint/2010/main" val="3667419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0363" y="857250"/>
            <a:ext cx="3343275" cy="2314575"/>
          </a:xfrm>
        </p:spPr>
      </p:sp>
      <p:sp>
        <p:nvSpPr>
          <p:cNvPr id="3" name="Notes Placeholder 2"/>
          <p:cNvSpPr>
            <a:spLocks noGrp="1"/>
          </p:cNvSpPr>
          <p:nvPr>
            <p:ph type="body" idx="1"/>
          </p:nvPr>
        </p:nvSpPr>
        <p:spPr/>
        <p:txBody>
          <a:bodyPr/>
          <a:lstStyle/>
          <a:p>
            <a:r>
              <a:rPr lang="en-CA" dirty="0"/>
              <a:t>And the average scores were put into SPSS for Descriptive analysis purposes – just for BASFI part of the study – Next, the variables were recoded, as shown in this slide. </a:t>
            </a:r>
          </a:p>
          <a:p>
            <a:endParaRPr lang="en-CA" dirty="0"/>
          </a:p>
          <a:p>
            <a:r>
              <a:rPr lang="en-CA" dirty="0"/>
              <a:t>Also, the analysis was performed by taking into the account that there were 305 cases with no response – as they would affect certain elements of the descriptive statistics. </a:t>
            </a:r>
          </a:p>
          <a:p>
            <a:r>
              <a:rPr lang="en-CA" dirty="0"/>
              <a:t>Moreover, </a:t>
            </a:r>
            <a:r>
              <a:rPr lang="en-US" dirty="0"/>
              <a:t>there was used an average scoring system for illustrating the severity of each element of the BASFI, as shown in below:</a:t>
            </a:r>
          </a:p>
          <a:p>
            <a:endParaRPr lang="en-US" dirty="0"/>
          </a:p>
          <a:p>
            <a:r>
              <a:rPr lang="en-CA" sz="1200" b="1" i="0" u="none" strike="noStrike" kern="1200" dirty="0">
                <a:solidFill>
                  <a:schemeClr val="tx1"/>
                </a:solidFill>
                <a:effectLst/>
                <a:latin typeface="+mn-lt"/>
                <a:ea typeface="+mn-ea"/>
                <a:cs typeface="+mn-cs"/>
              </a:rPr>
              <a:t>Scoring Values</a:t>
            </a:r>
            <a:r>
              <a:rPr lang="en-CA" dirty="0"/>
              <a:t> </a:t>
            </a:r>
            <a:r>
              <a:rPr lang="en-CA" sz="1200" b="0" i="0" u="none" strike="noStrike" kern="1200" dirty="0">
                <a:solidFill>
                  <a:schemeClr val="tx1"/>
                </a:solidFill>
                <a:effectLst/>
                <a:latin typeface="+mn-lt"/>
                <a:ea typeface="+mn-ea"/>
                <a:cs typeface="+mn-cs"/>
              </a:rPr>
              <a:t>1 = “No Restriction, 2 = “Low’,</a:t>
            </a:r>
            <a:r>
              <a:rPr lang="en-CA" dirty="0"/>
              <a:t> </a:t>
            </a:r>
            <a:r>
              <a:rPr lang="en-CA" sz="1200" b="0" i="0" u="none" strike="noStrike" kern="1200" dirty="0">
                <a:solidFill>
                  <a:schemeClr val="tx1"/>
                </a:solidFill>
                <a:effectLst/>
                <a:latin typeface="+mn-lt"/>
                <a:ea typeface="+mn-ea"/>
                <a:cs typeface="+mn-cs"/>
              </a:rPr>
              <a:t>3 = “Medium”, 4 = “High,</a:t>
            </a:r>
            <a:r>
              <a:rPr lang="en-CA" dirty="0"/>
              <a:t> </a:t>
            </a:r>
            <a:r>
              <a:rPr lang="en-CA" sz="1200" b="0" i="0" u="none" strike="noStrike" kern="1200" dirty="0">
                <a:solidFill>
                  <a:schemeClr val="tx1"/>
                </a:solidFill>
                <a:effectLst/>
                <a:latin typeface="+mn-lt"/>
                <a:ea typeface="+mn-ea"/>
                <a:cs typeface="+mn-cs"/>
              </a:rPr>
              <a:t>8 = “Not Applicable” (8 was labeled as NULL (0) for calculation purposes</a:t>
            </a:r>
            <a:r>
              <a:rPr lang="en-CA" dirty="0"/>
              <a:t> </a:t>
            </a:r>
          </a:p>
          <a:p>
            <a:endParaRPr lang="en-CA" b="1" dirty="0"/>
          </a:p>
          <a:p>
            <a:r>
              <a:rPr lang="en-CA" sz="1200" b="1" i="0" u="none" strike="noStrike" kern="1200" dirty="0">
                <a:solidFill>
                  <a:schemeClr val="tx1"/>
                </a:solidFill>
                <a:effectLst/>
                <a:latin typeface="+mn-lt"/>
                <a:ea typeface="+mn-ea"/>
                <a:cs typeface="+mn-cs"/>
              </a:rPr>
              <a:t>Scoring Range: </a:t>
            </a:r>
            <a:r>
              <a:rPr lang="en-CA" sz="1200" b="0" i="0" u="none" strike="noStrike" kern="1200" dirty="0">
                <a:solidFill>
                  <a:schemeClr val="tx1"/>
                </a:solidFill>
                <a:effectLst/>
                <a:latin typeface="+mn-lt"/>
                <a:ea typeface="+mn-ea"/>
                <a:cs typeface="+mn-cs"/>
              </a:rPr>
              <a:t>&lt;1: No mobility restriction</a:t>
            </a:r>
          </a:p>
          <a:p>
            <a:r>
              <a:rPr lang="en-CA" sz="1200" b="0" i="0" u="none" strike="noStrike" kern="1200" dirty="0">
                <a:solidFill>
                  <a:schemeClr val="tx1"/>
                </a:solidFill>
                <a:effectLst/>
                <a:latin typeface="+mn-lt"/>
                <a:ea typeface="+mn-ea"/>
                <a:cs typeface="+mn-cs"/>
              </a:rPr>
              <a:t>                          </a:t>
            </a:r>
            <a:r>
              <a:rPr lang="en-CA" dirty="0"/>
              <a:t> </a:t>
            </a:r>
            <a:r>
              <a:rPr lang="en-CA" sz="1200" b="0" i="0" u="none" strike="noStrike" kern="1200" dirty="0">
                <a:solidFill>
                  <a:schemeClr val="tx1"/>
                </a:solidFill>
                <a:effectLst/>
                <a:latin typeface="+mn-lt"/>
                <a:ea typeface="+mn-ea"/>
                <a:cs typeface="+mn-cs"/>
              </a:rPr>
              <a:t>1-2: Very low mobility restriction</a:t>
            </a:r>
            <a:r>
              <a:rPr lang="en-CA" dirty="0"/>
              <a:t> </a:t>
            </a:r>
          </a:p>
          <a:p>
            <a:r>
              <a:rPr lang="en-CA" sz="1200" b="0" i="0" u="none" strike="noStrike" kern="1200" dirty="0">
                <a:solidFill>
                  <a:schemeClr val="tx1"/>
                </a:solidFill>
                <a:effectLst/>
                <a:latin typeface="+mn-lt"/>
                <a:ea typeface="+mn-ea"/>
                <a:cs typeface="+mn-cs"/>
              </a:rPr>
              <a:t>                           2-3: Low to medium mobility restriction</a:t>
            </a:r>
            <a:r>
              <a:rPr lang="en-CA" dirty="0"/>
              <a:t> </a:t>
            </a:r>
          </a:p>
          <a:p>
            <a:r>
              <a:rPr lang="en-CA" sz="1200" b="0" i="0" u="none" strike="noStrike" kern="1200" dirty="0">
                <a:solidFill>
                  <a:schemeClr val="tx1"/>
                </a:solidFill>
                <a:effectLst/>
                <a:latin typeface="+mn-lt"/>
                <a:ea typeface="+mn-ea"/>
                <a:cs typeface="+mn-cs"/>
              </a:rPr>
              <a:t>                           3-4: Medium to High Mobility Restriction </a:t>
            </a:r>
            <a:endParaRPr lang="en-US" dirty="0"/>
          </a:p>
          <a:p>
            <a:endParaRPr lang="en-US" dirty="0"/>
          </a:p>
        </p:txBody>
      </p:sp>
      <p:sp>
        <p:nvSpPr>
          <p:cNvPr id="4" name="Slide Number Placeholder 3"/>
          <p:cNvSpPr>
            <a:spLocks noGrp="1"/>
          </p:cNvSpPr>
          <p:nvPr>
            <p:ph type="sldNum" sz="quarter" idx="5"/>
          </p:nvPr>
        </p:nvSpPr>
        <p:spPr/>
        <p:txBody>
          <a:bodyPr/>
          <a:lstStyle/>
          <a:p>
            <a:fld id="{4DBC66EF-F43C-4702-95D6-9B785557A01A}" type="slidenum">
              <a:rPr lang="en-US" smtClean="0"/>
              <a:t>22</a:t>
            </a:fld>
            <a:endParaRPr lang="en-US"/>
          </a:p>
        </p:txBody>
      </p:sp>
    </p:spTree>
    <p:extLst>
      <p:ext uri="{BB962C8B-B14F-4D97-AF65-F5344CB8AC3E}">
        <p14:creationId xmlns:p14="http://schemas.microsoft.com/office/powerpoint/2010/main" val="9195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0363" y="857250"/>
            <a:ext cx="3343275"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According to the recent studies, conducted in 2020, between 0.09 to 0.3% of the world’s population are affected by this disease.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002060"/>
                </a:solidFill>
              </a:rPr>
              <a:t>And in Canada, the prevalence of the disease was more than double in 2016 (0.09%) compared to 2006 (0.04%)</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002060"/>
                </a:solidFill>
              </a:rPr>
              <a:t>Also, in terms of the prevalence rate in different parts of the globe, it tends to be highest in Papua New Guinea (53%), followed by Western Canada (50%) and Nordic and Western Europe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002060"/>
                </a:solidFill>
              </a:rPr>
              <a:t>Studies have also shown that the disease tend to be more common among men than women and also in 80% of the cases, the patient tends to be over 30 years old of age. </a:t>
            </a:r>
            <a:endParaRPr lang="en-US" dirty="0">
              <a:solidFill>
                <a:srgbClr val="002060"/>
              </a:solidFill>
            </a:endParaRPr>
          </a:p>
          <a:p>
            <a:endParaRPr lang="en-US" dirty="0"/>
          </a:p>
        </p:txBody>
      </p:sp>
      <p:sp>
        <p:nvSpPr>
          <p:cNvPr id="4" name="Slide Number Placeholder 3"/>
          <p:cNvSpPr>
            <a:spLocks noGrp="1"/>
          </p:cNvSpPr>
          <p:nvPr>
            <p:ph type="sldNum" sz="quarter" idx="5"/>
          </p:nvPr>
        </p:nvSpPr>
        <p:spPr/>
        <p:txBody>
          <a:bodyPr/>
          <a:lstStyle/>
          <a:p>
            <a:fld id="{4DBC66EF-F43C-4702-95D6-9B785557A01A}" type="slidenum">
              <a:rPr lang="en-US" smtClean="0"/>
              <a:t>3</a:t>
            </a:fld>
            <a:endParaRPr lang="en-US"/>
          </a:p>
        </p:txBody>
      </p:sp>
    </p:spTree>
    <p:extLst>
      <p:ext uri="{BB962C8B-B14F-4D97-AF65-F5344CB8AC3E}">
        <p14:creationId xmlns:p14="http://schemas.microsoft.com/office/powerpoint/2010/main" val="279954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Turning our attention towards the underlying cause of the disease, the exact etiology is still unknown. Nevertheless, prominent inflammatory reactions have been illustrated in the affected joints followed by their erosion. </a:t>
            </a:r>
          </a:p>
          <a:p>
            <a:r>
              <a:rPr lang="en-CA" dirty="0"/>
              <a:t>And in terms of Biochemical laboratory findings, the majority of the patients tend to be HLA-B27 positive. </a:t>
            </a:r>
            <a:endParaRPr lang="en-US" dirty="0"/>
          </a:p>
        </p:txBody>
      </p:sp>
      <p:sp>
        <p:nvSpPr>
          <p:cNvPr id="4" name="Slide Number Placeholder 3"/>
          <p:cNvSpPr>
            <a:spLocks noGrp="1"/>
          </p:cNvSpPr>
          <p:nvPr>
            <p:ph type="sldNum" sz="quarter" idx="5"/>
          </p:nvPr>
        </p:nvSpPr>
        <p:spPr/>
        <p:txBody>
          <a:bodyPr/>
          <a:lstStyle/>
          <a:p>
            <a:fld id="{4DBC66EF-F43C-4702-95D6-9B785557A01A}" type="slidenum">
              <a:rPr lang="en-US" smtClean="0"/>
              <a:t>4</a:t>
            </a:fld>
            <a:endParaRPr lang="en-US"/>
          </a:p>
        </p:txBody>
      </p:sp>
    </p:spTree>
    <p:extLst>
      <p:ext uri="{BB962C8B-B14F-4D97-AF65-F5344CB8AC3E}">
        <p14:creationId xmlns:p14="http://schemas.microsoft.com/office/powerpoint/2010/main" val="2743395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0363" y="857250"/>
            <a:ext cx="3343275" cy="2314575"/>
          </a:xfrm>
        </p:spPr>
      </p:sp>
      <p:sp>
        <p:nvSpPr>
          <p:cNvPr id="3" name="Notes Placeholder 2"/>
          <p:cNvSpPr>
            <a:spLocks noGrp="1"/>
          </p:cNvSpPr>
          <p:nvPr>
            <p:ph type="body" idx="1"/>
          </p:nvPr>
        </p:nvSpPr>
        <p:spPr/>
        <p:txBody>
          <a:bodyPr/>
          <a:lstStyle/>
          <a:p>
            <a:pPr marL="0" indent="0">
              <a:buFont typeface="+mj-lt"/>
              <a:buNone/>
            </a:pPr>
            <a:r>
              <a:rPr lang="en-CA" dirty="0"/>
              <a:t>As far as the disease’s Diagnosis is concerned, as the routine, it is diagnosed in combination of at least one clinical criterion based on the patient’s Chief Complaints, such as, morning stiffness and lower back pain which gets alleviated by exercise, combined with clinical findings based on the New York Diagnostic Criteria which is at least one radiological finding in the affected joint. However, over time, the disease can also manifest in the other joints. </a:t>
            </a: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4DBC66EF-F43C-4702-95D6-9B785557A01A}" type="slidenum">
              <a:rPr lang="en-US" smtClean="0"/>
              <a:t>5</a:t>
            </a:fld>
            <a:endParaRPr lang="en-US"/>
          </a:p>
        </p:txBody>
      </p:sp>
    </p:spTree>
    <p:extLst>
      <p:ext uri="{BB962C8B-B14F-4D97-AF65-F5344CB8AC3E}">
        <p14:creationId xmlns:p14="http://schemas.microsoft.com/office/powerpoint/2010/main" val="3184744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0363" y="857250"/>
            <a:ext cx="3343275" cy="2314575"/>
          </a:xfrm>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In terms of the management of disease, traditionally, it has been managed by pain killers (such as NSAIDs) as solo or in combination with some other drugs (e.g. Methotrexate) , which are then named as DMARDS. </a:t>
            </a:r>
          </a:p>
          <a:p>
            <a:r>
              <a:rPr lang="en-CA" sz="1200" kern="1200" dirty="0">
                <a:solidFill>
                  <a:schemeClr val="tx1"/>
                </a:solidFill>
                <a:effectLst/>
                <a:latin typeface="+mn-lt"/>
                <a:ea typeface="+mn-ea"/>
                <a:cs typeface="+mn-cs"/>
              </a:rPr>
              <a:t>Also, in some cases, the patient may benefit from surgery. Nevertheless, Studies have illustrated that Physical Activities can also have a promising effect on its alleviation and the course of its progression. And such association is going to be illustrated more closely in the following slides.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BC66EF-F43C-4702-95D6-9B785557A01A}" type="slidenum">
              <a:rPr lang="en-US" smtClean="0"/>
              <a:t>6</a:t>
            </a:fld>
            <a:endParaRPr lang="en-US"/>
          </a:p>
        </p:txBody>
      </p:sp>
    </p:spTree>
    <p:extLst>
      <p:ext uri="{BB962C8B-B14F-4D97-AF65-F5344CB8AC3E}">
        <p14:creationId xmlns:p14="http://schemas.microsoft.com/office/powerpoint/2010/main" val="1627503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0363" y="857250"/>
            <a:ext cx="3343275" cy="2314575"/>
          </a:xfrm>
        </p:spPr>
      </p:sp>
      <p:sp>
        <p:nvSpPr>
          <p:cNvPr id="3" name="Notes Placeholder 2"/>
          <p:cNvSpPr>
            <a:spLocks noGrp="1"/>
          </p:cNvSpPr>
          <p:nvPr>
            <p:ph type="body" idx="1"/>
          </p:nvPr>
        </p:nvSpPr>
        <p:spPr/>
        <p:txBody>
          <a:bodyPr/>
          <a:lstStyle/>
          <a:p>
            <a:r>
              <a:rPr lang="en-CA" dirty="0"/>
              <a:t>So now, moving on to the study and the wellness related findings, to begin with, the study was conducted by the Canadian Spondylitis Association and among 840 patients. However, the obtained data are based on 535 responses from both men and women with different origins, but mainly based in Canada and were mainly aged from 18 and over 65. </a:t>
            </a:r>
            <a:endParaRPr lang="en-US" dirty="0"/>
          </a:p>
        </p:txBody>
      </p:sp>
      <p:sp>
        <p:nvSpPr>
          <p:cNvPr id="4" name="Slide Number Placeholder 3"/>
          <p:cNvSpPr>
            <a:spLocks noGrp="1"/>
          </p:cNvSpPr>
          <p:nvPr>
            <p:ph type="sldNum" sz="quarter" idx="5"/>
          </p:nvPr>
        </p:nvSpPr>
        <p:spPr/>
        <p:txBody>
          <a:bodyPr/>
          <a:lstStyle/>
          <a:p>
            <a:fld id="{4DBC66EF-F43C-4702-95D6-9B785557A01A}" type="slidenum">
              <a:rPr lang="en-US" smtClean="0"/>
              <a:t>7</a:t>
            </a:fld>
            <a:endParaRPr lang="en-US"/>
          </a:p>
        </p:txBody>
      </p:sp>
    </p:spTree>
    <p:extLst>
      <p:ext uri="{BB962C8B-B14F-4D97-AF65-F5344CB8AC3E}">
        <p14:creationId xmlns:p14="http://schemas.microsoft.com/office/powerpoint/2010/main" val="1857227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0363" y="857250"/>
            <a:ext cx="3343275"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Furthermore, in terms of data analyzing approach for the patients’ wellness, the analysis was based on: i) defining the wellness in terms of Physical and Psychological, and ii) the criteria for categorizing them based upon the standard guidelines, BASFI for the Physical Wellness and DSM5 for the Psychological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light of this, the answers were categorised under each of this categories. </a:t>
            </a:r>
          </a:p>
          <a:p>
            <a:endParaRPr lang="en-US" dirty="0"/>
          </a:p>
        </p:txBody>
      </p:sp>
      <p:sp>
        <p:nvSpPr>
          <p:cNvPr id="4" name="Slide Number Placeholder 3"/>
          <p:cNvSpPr>
            <a:spLocks noGrp="1"/>
          </p:cNvSpPr>
          <p:nvPr>
            <p:ph type="sldNum" sz="quarter" idx="5"/>
          </p:nvPr>
        </p:nvSpPr>
        <p:spPr/>
        <p:txBody>
          <a:bodyPr/>
          <a:lstStyle/>
          <a:p>
            <a:fld id="{4DBC66EF-F43C-4702-95D6-9B785557A01A}" type="slidenum">
              <a:rPr lang="en-US" smtClean="0"/>
              <a:t>8</a:t>
            </a:fld>
            <a:endParaRPr lang="en-US"/>
          </a:p>
        </p:txBody>
      </p:sp>
    </p:spTree>
    <p:extLst>
      <p:ext uri="{BB962C8B-B14F-4D97-AF65-F5344CB8AC3E}">
        <p14:creationId xmlns:p14="http://schemas.microsoft.com/office/powerpoint/2010/main" val="3905508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0363" y="857250"/>
            <a:ext cx="3343275" cy="2314575"/>
          </a:xfrm>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So, for the Physical Wellness related responses, all the responses associated with BASFI questionnaires and measurement were located under the relevant order. Nevertheless, to avoid confounding bias, the meta-analysis approach was used for the repetitive questions and answers.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DBC66EF-F43C-4702-95D6-9B785557A01A}" type="slidenum">
              <a:rPr lang="en-US" smtClean="0"/>
              <a:t>9</a:t>
            </a:fld>
            <a:endParaRPr lang="en-US"/>
          </a:p>
        </p:txBody>
      </p:sp>
    </p:spTree>
    <p:extLst>
      <p:ext uri="{BB962C8B-B14F-4D97-AF65-F5344CB8AC3E}">
        <p14:creationId xmlns:p14="http://schemas.microsoft.com/office/powerpoint/2010/main" val="1279527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112383" y="527564"/>
            <a:ext cx="5681237"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sz="1463"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225868" y="1591056"/>
            <a:ext cx="4636008" cy="3264408"/>
          </a:xfrm>
        </p:spPr>
        <p:txBody>
          <a:bodyPr anchor="b">
            <a:normAutofit/>
          </a:bodyPr>
          <a:lstStyle>
            <a:lvl1pPr algn="l">
              <a:defRPr sz="39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238250" y="4928616"/>
            <a:ext cx="4636008" cy="996696"/>
          </a:xfrm>
        </p:spPr>
        <p:txBody>
          <a:bodyPr/>
          <a:lstStyle>
            <a:lvl1pPr marL="0" indent="0" algn="l">
              <a:buNone/>
              <a:defRPr sz="1950" cap="all" baseline="0"/>
            </a:lvl1pPr>
            <a:lvl2pPr marL="371459" indent="0" algn="ctr">
              <a:buNone/>
              <a:defRPr sz="1625"/>
            </a:lvl2pPr>
            <a:lvl3pPr marL="742918" indent="0" algn="ctr">
              <a:buNone/>
              <a:defRPr sz="1463"/>
            </a:lvl3pPr>
            <a:lvl4pPr marL="1114378" indent="0" algn="ctr">
              <a:buNone/>
              <a:defRPr sz="1300"/>
            </a:lvl4pPr>
            <a:lvl5pPr marL="1485838" indent="0" algn="ctr">
              <a:buNone/>
              <a:defRPr sz="1300"/>
            </a:lvl5pPr>
            <a:lvl6pPr marL="1857298" indent="0" algn="ctr">
              <a:buNone/>
              <a:defRPr sz="1300"/>
            </a:lvl6pPr>
            <a:lvl7pPr marL="2228757" indent="0" algn="ctr">
              <a:buNone/>
              <a:defRPr sz="1300"/>
            </a:lvl7pPr>
            <a:lvl8pPr marL="2600216" indent="0" algn="ctr">
              <a:buNone/>
              <a:defRPr sz="1300"/>
            </a:lvl8pPr>
            <a:lvl9pPr marL="2971675" indent="0" algn="ctr">
              <a:buNone/>
              <a:defRPr sz="13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5/31/2020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417284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556536" y="1332237"/>
            <a:ext cx="427678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sz="1463"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136715" y="2523744"/>
            <a:ext cx="3112961" cy="1453896"/>
          </a:xfrm>
        </p:spPr>
        <p:txBody>
          <a:bodyPr anchor="b"/>
          <a:lstStyle>
            <a:lvl1pPr algn="ctr">
              <a:defRPr sz="2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5453253" y="640079"/>
            <a:ext cx="3930206" cy="5568696"/>
          </a:xfrm>
        </p:spPr>
        <p:txBody>
          <a:bodyPr/>
          <a:lstStyle>
            <a:lvl1pPr marL="0" indent="0">
              <a:buNone/>
              <a:defRPr sz="2600"/>
            </a:lvl1pPr>
            <a:lvl2pPr marL="371459" indent="0">
              <a:buNone/>
              <a:defRPr sz="2275"/>
            </a:lvl2pPr>
            <a:lvl3pPr marL="742918" indent="0">
              <a:buNone/>
              <a:defRPr sz="1950"/>
            </a:lvl3pPr>
            <a:lvl4pPr marL="1114378" indent="0">
              <a:buNone/>
              <a:defRPr sz="1625"/>
            </a:lvl4pPr>
            <a:lvl5pPr marL="1485838" indent="0">
              <a:buNone/>
              <a:defRPr sz="1625"/>
            </a:lvl5pPr>
            <a:lvl6pPr marL="1857298" indent="0">
              <a:buNone/>
              <a:defRPr sz="1625"/>
            </a:lvl6pPr>
            <a:lvl7pPr marL="2228757" indent="0">
              <a:buNone/>
              <a:defRPr sz="1625"/>
            </a:lvl7pPr>
            <a:lvl8pPr marL="2600216" indent="0">
              <a:buNone/>
              <a:defRPr sz="1625"/>
            </a:lvl8pPr>
            <a:lvl9pPr marL="2971675" indent="0">
              <a:buNone/>
              <a:defRPr sz="1625"/>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344741" y="4087368"/>
            <a:ext cx="2696909" cy="649224"/>
          </a:xfrm>
        </p:spPr>
        <p:txBody>
          <a:bodyPr>
            <a:noAutofit/>
          </a:bodyPr>
          <a:lstStyle>
            <a:lvl1pPr marL="0" indent="0" algn="ctr">
              <a:buNone/>
              <a:defRPr sz="1625" cap="all" baseline="0"/>
            </a:lvl1pPr>
            <a:lvl2pPr marL="371459" indent="0">
              <a:buNone/>
              <a:defRPr sz="1138"/>
            </a:lvl2pPr>
            <a:lvl3pPr marL="742918" indent="0">
              <a:buNone/>
              <a:defRPr sz="975"/>
            </a:lvl3pPr>
            <a:lvl4pPr marL="1114378" indent="0">
              <a:buNone/>
              <a:defRPr sz="813"/>
            </a:lvl4pPr>
            <a:lvl5pPr marL="1485838" indent="0">
              <a:buNone/>
              <a:defRPr sz="813"/>
            </a:lvl5pPr>
            <a:lvl6pPr marL="1857298" indent="0">
              <a:buNone/>
              <a:defRPr sz="813"/>
            </a:lvl6pPr>
            <a:lvl7pPr marL="2228757" indent="0">
              <a:buNone/>
              <a:defRPr sz="813"/>
            </a:lvl7pPr>
            <a:lvl8pPr marL="2600216" indent="0">
              <a:buNone/>
              <a:defRPr sz="813"/>
            </a:lvl8pPr>
            <a:lvl9pPr marL="2971675" indent="0">
              <a:buNone/>
              <a:defRPr sz="813"/>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5/31/2020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096488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5/31/2020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202481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7088981" y="365127"/>
            <a:ext cx="2135981"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681037" y="365127"/>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5/31/2020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477727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2455004"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sz="1463"/>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325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81040" y="2011680"/>
            <a:ext cx="8543925"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5/31/2020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684597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5857978" y="0"/>
            <a:ext cx="3366987"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sz="1463"/>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675879" y="1078991"/>
            <a:ext cx="4279392" cy="3136392"/>
          </a:xfrm>
        </p:spPr>
        <p:txBody>
          <a:bodyPr anchor="b">
            <a:normAutofit/>
          </a:bodyPr>
          <a:lstStyle>
            <a:lvl1pPr>
              <a:defRPr sz="39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675879" y="4279395"/>
            <a:ext cx="4279392" cy="1500187"/>
          </a:xfrm>
        </p:spPr>
        <p:txBody>
          <a:bodyPr/>
          <a:lstStyle>
            <a:lvl1pPr marL="0" indent="0">
              <a:buNone/>
              <a:defRPr sz="1950" cap="all" baseline="0">
                <a:solidFill>
                  <a:schemeClr val="tx1"/>
                </a:solidFill>
              </a:defRPr>
            </a:lvl1pPr>
            <a:lvl2pPr marL="371459" indent="0">
              <a:buNone/>
              <a:defRPr sz="1625">
                <a:solidFill>
                  <a:schemeClr val="tx1">
                    <a:tint val="75000"/>
                  </a:schemeClr>
                </a:solidFill>
              </a:defRPr>
            </a:lvl2pPr>
            <a:lvl3pPr marL="742918" indent="0">
              <a:buNone/>
              <a:defRPr sz="1463">
                <a:solidFill>
                  <a:schemeClr val="tx1">
                    <a:tint val="75000"/>
                  </a:schemeClr>
                </a:solidFill>
              </a:defRPr>
            </a:lvl3pPr>
            <a:lvl4pPr marL="1114378" indent="0">
              <a:buNone/>
              <a:defRPr sz="1300">
                <a:solidFill>
                  <a:schemeClr val="tx1">
                    <a:tint val="75000"/>
                  </a:schemeClr>
                </a:solidFill>
              </a:defRPr>
            </a:lvl4pPr>
            <a:lvl5pPr marL="1485838" indent="0">
              <a:buNone/>
              <a:defRPr sz="1300">
                <a:solidFill>
                  <a:schemeClr val="tx1">
                    <a:tint val="75000"/>
                  </a:schemeClr>
                </a:solidFill>
              </a:defRPr>
            </a:lvl5pPr>
            <a:lvl6pPr marL="1857298" indent="0">
              <a:buNone/>
              <a:defRPr sz="1300">
                <a:solidFill>
                  <a:schemeClr val="tx1">
                    <a:tint val="75000"/>
                  </a:schemeClr>
                </a:solidFill>
              </a:defRPr>
            </a:lvl6pPr>
            <a:lvl7pPr marL="2228757" indent="0">
              <a:buNone/>
              <a:defRPr sz="1300">
                <a:solidFill>
                  <a:schemeClr val="tx1">
                    <a:tint val="75000"/>
                  </a:schemeClr>
                </a:solidFill>
              </a:defRPr>
            </a:lvl7pPr>
            <a:lvl8pPr marL="2600216" indent="0">
              <a:buNone/>
              <a:defRPr sz="1300">
                <a:solidFill>
                  <a:schemeClr val="tx1">
                    <a:tint val="75000"/>
                  </a:schemeClr>
                </a:solidFill>
              </a:defRPr>
            </a:lvl8pPr>
            <a:lvl9pPr marL="2971675" indent="0">
              <a:buNone/>
              <a:defRPr sz="13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5/31/2020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284468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2455004"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sz="1463"/>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325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681038" y="2011680"/>
            <a:ext cx="401193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5215509" y="2011680"/>
            <a:ext cx="401193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5/31/2020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302317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2455004"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sz="1463"/>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682330" y="365127"/>
            <a:ext cx="8543925" cy="1325563"/>
          </a:xfrm>
        </p:spPr>
        <p:txBody>
          <a:bodyPr>
            <a:normAutofit/>
          </a:bodyPr>
          <a:lstStyle>
            <a:lvl1pPr>
              <a:defRPr sz="325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682328" y="2011680"/>
            <a:ext cx="4011930" cy="950976"/>
          </a:xfrm>
        </p:spPr>
        <p:txBody>
          <a:bodyPr anchor="b">
            <a:normAutofit/>
          </a:bodyPr>
          <a:lstStyle>
            <a:lvl1pPr marL="0" indent="0">
              <a:buNone/>
              <a:defRPr sz="2275" b="1"/>
            </a:lvl1pPr>
            <a:lvl2pPr marL="371459" indent="0">
              <a:buNone/>
              <a:defRPr sz="1625" b="1"/>
            </a:lvl2pPr>
            <a:lvl3pPr marL="742918" indent="0">
              <a:buNone/>
              <a:defRPr sz="1463" b="1"/>
            </a:lvl3pPr>
            <a:lvl4pPr marL="1114378" indent="0">
              <a:buNone/>
              <a:defRPr sz="1300" b="1"/>
            </a:lvl4pPr>
            <a:lvl5pPr marL="1485838" indent="0">
              <a:buNone/>
              <a:defRPr sz="1300" b="1"/>
            </a:lvl5pPr>
            <a:lvl6pPr marL="1857298" indent="0">
              <a:buNone/>
              <a:defRPr sz="1300" b="1"/>
            </a:lvl6pPr>
            <a:lvl7pPr marL="2228757" indent="0">
              <a:buNone/>
              <a:defRPr sz="1300" b="1"/>
            </a:lvl7pPr>
            <a:lvl8pPr marL="2600216" indent="0">
              <a:buNone/>
              <a:defRPr sz="1300" b="1"/>
            </a:lvl8pPr>
            <a:lvl9pPr marL="2971675" indent="0">
              <a:buNone/>
              <a:defRPr sz="13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682328" y="3127248"/>
            <a:ext cx="401193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5215509" y="2011680"/>
            <a:ext cx="4011930" cy="950976"/>
          </a:xfrm>
        </p:spPr>
        <p:txBody>
          <a:bodyPr anchor="b">
            <a:normAutofit/>
          </a:bodyPr>
          <a:lstStyle>
            <a:lvl1pPr marL="0" indent="0">
              <a:buNone/>
              <a:defRPr sz="2275" b="1"/>
            </a:lvl1pPr>
            <a:lvl2pPr marL="371459" indent="0">
              <a:buNone/>
              <a:defRPr sz="1625" b="1"/>
            </a:lvl2pPr>
            <a:lvl3pPr marL="742918" indent="0">
              <a:buNone/>
              <a:defRPr sz="1463" b="1"/>
            </a:lvl3pPr>
            <a:lvl4pPr marL="1114378" indent="0">
              <a:buNone/>
              <a:defRPr sz="1300" b="1"/>
            </a:lvl4pPr>
            <a:lvl5pPr marL="1485838" indent="0">
              <a:buNone/>
              <a:defRPr sz="1300" b="1"/>
            </a:lvl5pPr>
            <a:lvl6pPr marL="1857298" indent="0">
              <a:buNone/>
              <a:defRPr sz="1300" b="1"/>
            </a:lvl6pPr>
            <a:lvl7pPr marL="2228757" indent="0">
              <a:buNone/>
              <a:defRPr sz="1300" b="1"/>
            </a:lvl7pPr>
            <a:lvl8pPr marL="2600216" indent="0">
              <a:buNone/>
              <a:defRPr sz="1300" b="1"/>
            </a:lvl8pPr>
            <a:lvl9pPr marL="2971675" indent="0">
              <a:buNone/>
              <a:defRPr sz="13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5215509" y="3127248"/>
            <a:ext cx="401193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5/31/2020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56757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600333" y="181597"/>
            <a:ext cx="6705336"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sz="1463"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310576" y="1572768"/>
            <a:ext cx="5282375" cy="4096512"/>
          </a:xfrm>
        </p:spPr>
        <p:txBody>
          <a:bodyPr>
            <a:normAutofit/>
          </a:bodyPr>
          <a:lstStyle>
            <a:lvl1pPr algn="ctr">
              <a:defRPr sz="325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5/31/2020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559874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5/31/2020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752955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436581" y="0"/>
            <a:ext cx="8469419"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sz="1463"/>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5/31/2020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155528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3840469" y="0"/>
            <a:ext cx="607131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sz="1463">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682328" y="640080"/>
            <a:ext cx="3157538" cy="2953512"/>
          </a:xfrm>
        </p:spPr>
        <p:txBody>
          <a:bodyPr anchor="b"/>
          <a:lstStyle>
            <a:lvl1pPr>
              <a:defRPr sz="2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5735576" y="640080"/>
            <a:ext cx="3647885" cy="5596128"/>
          </a:xfrm>
        </p:spPr>
        <p:txBody>
          <a:bodyPr anchor="ctr"/>
          <a:lstStyle>
            <a:lvl1pPr>
              <a:defRPr sz="2600"/>
            </a:lvl1pPr>
            <a:lvl2pPr>
              <a:defRPr sz="2275"/>
            </a:lvl2pPr>
            <a:lvl3pPr>
              <a:defRPr sz="1950"/>
            </a:lvl3pPr>
            <a:lvl4pPr>
              <a:defRPr sz="1625"/>
            </a:lvl4pPr>
            <a:lvl5pPr>
              <a:defRPr sz="1625"/>
            </a:lvl5pPr>
            <a:lvl6pPr>
              <a:defRPr sz="1625"/>
            </a:lvl6pPr>
            <a:lvl7pPr>
              <a:defRPr sz="1625"/>
            </a:lvl7pPr>
            <a:lvl8pPr>
              <a:defRPr sz="1625"/>
            </a:lvl8pPr>
            <a:lvl9pPr>
              <a:defRPr sz="16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682328" y="3776472"/>
            <a:ext cx="3157538" cy="2468880"/>
          </a:xfrm>
        </p:spPr>
        <p:txBody>
          <a:bodyPr/>
          <a:lstStyle>
            <a:lvl1pPr marL="0" indent="0">
              <a:buNone/>
              <a:defRPr sz="1300"/>
            </a:lvl1pPr>
            <a:lvl2pPr marL="371459" indent="0">
              <a:buNone/>
              <a:defRPr sz="1138"/>
            </a:lvl2pPr>
            <a:lvl3pPr marL="742918" indent="0">
              <a:buNone/>
              <a:defRPr sz="975"/>
            </a:lvl3pPr>
            <a:lvl4pPr marL="1114378" indent="0">
              <a:buNone/>
              <a:defRPr sz="813"/>
            </a:lvl4pPr>
            <a:lvl5pPr marL="1485838" indent="0">
              <a:buNone/>
              <a:defRPr sz="813"/>
            </a:lvl5pPr>
            <a:lvl6pPr marL="1857298" indent="0">
              <a:buNone/>
              <a:defRPr sz="813"/>
            </a:lvl6pPr>
            <a:lvl7pPr marL="2228757" indent="0">
              <a:buNone/>
              <a:defRPr sz="813"/>
            </a:lvl7pPr>
            <a:lvl8pPr marL="2600216" indent="0">
              <a:buNone/>
              <a:defRPr sz="813"/>
            </a:lvl8pPr>
            <a:lvl9pPr marL="2971675" indent="0">
              <a:buNone/>
              <a:defRPr sz="813"/>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5/31/2020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3865329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681040"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681040"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681038" y="6356354"/>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3C04E684-10F4-4CC3-A0B9-F03AA7BE37CF}" type="datetimeFigureOut">
              <a:rPr lang="en-US" smtClean="0"/>
              <a:t>5/31/2020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3281365" y="6356354"/>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6996113" y="6356354"/>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778608455"/>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2" r:id="rId6"/>
    <p:sldLayoutId id="2147483747" r:id="rId7"/>
    <p:sldLayoutId id="2147483748" r:id="rId8"/>
    <p:sldLayoutId id="2147483749" r:id="rId9"/>
    <p:sldLayoutId id="2147483750" r:id="rId10"/>
    <p:sldLayoutId id="2147483751" r:id="rId11"/>
    <p:sldLayoutId id="2147483753" r:id="rId12"/>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xStyles>
    <p:titleStyle>
      <a:lvl1pPr algn="l" defTabSz="742918" rtl="0" eaLnBrk="1" latinLnBrk="0" hangingPunct="1">
        <a:lnSpc>
          <a:spcPct val="90000"/>
        </a:lnSpc>
        <a:spcBef>
          <a:spcPct val="0"/>
        </a:spcBef>
        <a:buNone/>
        <a:defRPr sz="3575" i="1" kern="1200">
          <a:solidFill>
            <a:schemeClr val="tx1"/>
          </a:solidFill>
          <a:latin typeface="+mj-lt"/>
          <a:ea typeface="+mj-ea"/>
          <a:cs typeface="+mj-cs"/>
        </a:defRPr>
      </a:lvl1pPr>
    </p:titleStyle>
    <p:bodyStyle>
      <a:lvl1pPr marL="185730" indent="-185730" algn="l" defTabSz="742918" rtl="0" eaLnBrk="1" latinLnBrk="0" hangingPunct="1">
        <a:lnSpc>
          <a:spcPct val="100000"/>
        </a:lnSpc>
        <a:spcBef>
          <a:spcPts val="813"/>
        </a:spcBef>
        <a:buFont typeface="Arial" panose="020B0604020202020204" pitchFamily="34" charset="0"/>
        <a:buChar char="•"/>
        <a:defRPr sz="2275" kern="1200">
          <a:solidFill>
            <a:schemeClr val="tx1"/>
          </a:solidFill>
          <a:latin typeface="+mn-lt"/>
          <a:ea typeface="+mn-ea"/>
          <a:cs typeface="+mn-cs"/>
        </a:defRPr>
      </a:lvl1pPr>
      <a:lvl2pPr marL="557190" indent="-185730" algn="l" defTabSz="742918" rtl="0" eaLnBrk="1" latinLnBrk="0" hangingPunct="1">
        <a:lnSpc>
          <a:spcPct val="10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50" indent="-185730" algn="l" defTabSz="742918" rtl="0" eaLnBrk="1" latinLnBrk="0" hangingPunct="1">
        <a:lnSpc>
          <a:spcPct val="10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09" indent="-185730" algn="l" defTabSz="742918" rtl="0" eaLnBrk="1" latinLnBrk="0" hangingPunct="1">
        <a:lnSpc>
          <a:spcPct val="10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568" indent="-185730" algn="l" defTabSz="742918" rtl="0" eaLnBrk="1" latinLnBrk="0" hangingPunct="1">
        <a:lnSpc>
          <a:spcPct val="10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027" indent="-185730" algn="l" defTabSz="742918"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486" indent="-185730" algn="l" defTabSz="742918"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5946" indent="-185730" algn="l" defTabSz="742918"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406" indent="-185730" algn="l" defTabSz="742918"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18" rtl="0" eaLnBrk="1" latinLnBrk="0" hangingPunct="1">
        <a:defRPr sz="1463" kern="1200">
          <a:solidFill>
            <a:schemeClr val="tx1"/>
          </a:solidFill>
          <a:latin typeface="+mn-lt"/>
          <a:ea typeface="+mn-ea"/>
          <a:cs typeface="+mn-cs"/>
        </a:defRPr>
      </a:lvl1pPr>
      <a:lvl2pPr marL="371459" algn="l" defTabSz="742918" rtl="0" eaLnBrk="1" latinLnBrk="0" hangingPunct="1">
        <a:defRPr sz="1463" kern="1200">
          <a:solidFill>
            <a:schemeClr val="tx1"/>
          </a:solidFill>
          <a:latin typeface="+mn-lt"/>
          <a:ea typeface="+mn-ea"/>
          <a:cs typeface="+mn-cs"/>
        </a:defRPr>
      </a:lvl2pPr>
      <a:lvl3pPr marL="742918" algn="l" defTabSz="742918" rtl="0" eaLnBrk="1" latinLnBrk="0" hangingPunct="1">
        <a:defRPr sz="1463" kern="1200">
          <a:solidFill>
            <a:schemeClr val="tx1"/>
          </a:solidFill>
          <a:latin typeface="+mn-lt"/>
          <a:ea typeface="+mn-ea"/>
          <a:cs typeface="+mn-cs"/>
        </a:defRPr>
      </a:lvl3pPr>
      <a:lvl4pPr marL="1114378" algn="l" defTabSz="742918" rtl="0" eaLnBrk="1" latinLnBrk="0" hangingPunct="1">
        <a:defRPr sz="1463" kern="1200">
          <a:solidFill>
            <a:schemeClr val="tx1"/>
          </a:solidFill>
          <a:latin typeface="+mn-lt"/>
          <a:ea typeface="+mn-ea"/>
          <a:cs typeface="+mn-cs"/>
        </a:defRPr>
      </a:lvl4pPr>
      <a:lvl5pPr marL="1485838" algn="l" defTabSz="742918" rtl="0" eaLnBrk="1" latinLnBrk="0" hangingPunct="1">
        <a:defRPr sz="1463" kern="1200">
          <a:solidFill>
            <a:schemeClr val="tx1"/>
          </a:solidFill>
          <a:latin typeface="+mn-lt"/>
          <a:ea typeface="+mn-ea"/>
          <a:cs typeface="+mn-cs"/>
        </a:defRPr>
      </a:lvl5pPr>
      <a:lvl6pPr marL="1857298" algn="l" defTabSz="742918" rtl="0" eaLnBrk="1" latinLnBrk="0" hangingPunct="1">
        <a:defRPr sz="1463" kern="1200">
          <a:solidFill>
            <a:schemeClr val="tx1"/>
          </a:solidFill>
          <a:latin typeface="+mn-lt"/>
          <a:ea typeface="+mn-ea"/>
          <a:cs typeface="+mn-cs"/>
        </a:defRPr>
      </a:lvl6pPr>
      <a:lvl7pPr marL="2228757" algn="l" defTabSz="742918" rtl="0" eaLnBrk="1" latinLnBrk="0" hangingPunct="1">
        <a:defRPr sz="1463" kern="1200">
          <a:solidFill>
            <a:schemeClr val="tx1"/>
          </a:solidFill>
          <a:latin typeface="+mn-lt"/>
          <a:ea typeface="+mn-ea"/>
          <a:cs typeface="+mn-cs"/>
        </a:defRPr>
      </a:lvl7pPr>
      <a:lvl8pPr marL="2600216" algn="l" defTabSz="742918" rtl="0" eaLnBrk="1" latinLnBrk="0" hangingPunct="1">
        <a:defRPr sz="1463" kern="1200">
          <a:solidFill>
            <a:schemeClr val="tx1"/>
          </a:solidFill>
          <a:latin typeface="+mn-lt"/>
          <a:ea typeface="+mn-ea"/>
          <a:cs typeface="+mn-cs"/>
        </a:defRPr>
      </a:lvl8pPr>
      <a:lvl9pPr marL="2971675" algn="l" defTabSz="742918" rtl="0" eaLnBrk="1" latinLnBrk="0" hangingPunct="1">
        <a:defRPr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microsoft.com/office/2007/relationships/hdphoto" Target="../media/hdphoto4.wdp"/><Relationship Id="rId12"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23.png"/><Relationship Id="rId5" Type="http://schemas.openxmlformats.org/officeDocument/2006/relationships/image" Target="../media/image21.png"/><Relationship Id="rId10" Type="http://schemas.openxmlformats.org/officeDocument/2006/relationships/image" Target="../media/image5.png"/><Relationship Id="rId4" Type="http://schemas.openxmlformats.org/officeDocument/2006/relationships/image" Target="../media/image7.png"/><Relationship Id="rId9"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4.png"/><Relationship Id="rId4" Type="http://schemas.openxmlformats.org/officeDocument/2006/relationships/image" Target="../media/image7.png"/><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8.png"/><Relationship Id="rId10"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29.png"/><Relationship Id="rId12"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8.png"/><Relationship Id="rId11" Type="http://schemas.openxmlformats.org/officeDocument/2006/relationships/image" Target="../media/image5.png"/><Relationship Id="rId5" Type="http://schemas.openxmlformats.org/officeDocument/2006/relationships/image" Target="../media/image27.png"/><Relationship Id="rId10"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31.png"/><Relationship Id="rId10"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2.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7.png"/><Relationship Id="rId10" Type="http://schemas.openxmlformats.org/officeDocument/2006/relationships/image" Target="../media/image33.png"/><Relationship Id="rId4" Type="http://schemas.openxmlformats.org/officeDocument/2006/relationships/image" Target="../media/image6.png"/><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4.png"/><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35.png"/><Relationship Id="rId4" Type="http://schemas.openxmlformats.org/officeDocument/2006/relationships/image" Target="../media/image6.png"/><Relationship Id="rId9"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microsoft.com/office/2007/relationships/hdphoto" Target="../media/hdphoto1.wdp"/><Relationship Id="rId11" Type="http://schemas.openxmlformats.org/officeDocument/2006/relationships/image" Target="../media/image38.png"/><Relationship Id="rId5" Type="http://schemas.openxmlformats.org/officeDocument/2006/relationships/image" Target="../media/image8.png"/><Relationship Id="rId10" Type="http://schemas.openxmlformats.org/officeDocument/2006/relationships/image" Target="../media/image37.png"/><Relationship Id="rId4" Type="http://schemas.openxmlformats.org/officeDocument/2006/relationships/image" Target="../media/image7.png"/><Relationship Id="rId9"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microsoft.com/office/2007/relationships/hdphoto" Target="../media/hdphoto1.wdp"/><Relationship Id="rId11" Type="http://schemas.microsoft.com/office/2007/relationships/hdphoto" Target="../media/hdphoto5.wdp"/><Relationship Id="rId5" Type="http://schemas.openxmlformats.org/officeDocument/2006/relationships/image" Target="../media/image8.png"/><Relationship Id="rId10" Type="http://schemas.openxmlformats.org/officeDocument/2006/relationships/image" Target="../media/image40.png"/><Relationship Id="rId4" Type="http://schemas.openxmlformats.org/officeDocument/2006/relationships/image" Target="../media/image7.png"/><Relationship Id="rId9"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1.png"/><Relationship Id="rId7" Type="http://schemas.microsoft.com/office/2007/relationships/hdphoto" Target="../media/hdphoto1.wdp"/><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hyperlink" Target="https://www.hopkinsarthritis.org/arthritis-info/ankylosing-spondylitis/" TargetMode="External"/><Relationship Id="rId13"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hyperlink" Target="https://reader.elsevier.com/reader/sd/pii/S0889857X12000816?token=C7C464DE621D4667BD95B1FA7CFCEA5154D04E742CB3D2F5BCDBAB24A112C069D215DB1BD37256AF963F0E9BA8B33947" TargetMode="External"/><Relationship Id="rId12" Type="http://schemas.openxmlformats.org/officeDocument/2006/relationships/hyperlink" Target="https://www.spondylitis.org/About-SAA/Updates/classification-of-spondyloarthritis" TargetMode="External"/><Relationship Id="rId2" Type="http://schemas.openxmlformats.org/officeDocument/2006/relationships/image" Target="../media/image6.png"/><Relationship Id="rId16"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www.spondylitis.ca/" TargetMode="External"/><Relationship Id="rId11" Type="http://schemas.openxmlformats.org/officeDocument/2006/relationships/hyperlink" Target="https://doi.org/10.2147/TCRM.S53675" TargetMode="External"/><Relationship Id="rId5" Type="http://schemas.openxmlformats.org/officeDocument/2006/relationships/hyperlink" Target="http://basdai.com/BASFI.php" TargetMode="External"/><Relationship Id="rId15" Type="http://schemas.openxmlformats.org/officeDocument/2006/relationships/image" Target="../media/image5.png"/><Relationship Id="rId10" Type="http://schemas.openxmlformats.org/officeDocument/2006/relationships/hyperlink" Target="https://www.mdapp.co/bath-ankylosing-spondylitis-functional-index-basfi-calculator-230/" TargetMode="External"/><Relationship Id="rId4" Type="http://schemas.openxmlformats.org/officeDocument/2006/relationships/hyperlink" Target="https://books.google.ca/books?hl=en&amp;lr=&amp;id=QpmvBAAAQBAJ&amp;oi=fnd&amp;pg=PT7&amp;dq=dsm+5+diagnostic+Criteria+and+codes&amp;ots=MM3eOJPsS1&amp;sig=hWA5e3dv_FAu3S7sMIu1KYiSGZE&amp;redir_esc=y#v=onepage&amp;q=dsm%205%20diagnostic%20Criteria%20and%20codes&amp;f=false" TargetMode="External"/><Relationship Id="rId9" Type="http://schemas.openxmlformats.org/officeDocument/2006/relationships/hyperlink" Target="https://www.ibm.com/support/knowledgecenter/en/SSLVMB_26.0.0/statistics_mainhelp_ddita/spss/base/overvw_auto_0.html" TargetMode="External"/><Relationship Id="rId1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12"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0.png"/><Relationship Id="rId11" Type="http://schemas.microsoft.com/office/2007/relationships/hdphoto" Target="../media/hdphoto1.wdp"/><Relationship Id="rId5" Type="http://schemas.openxmlformats.org/officeDocument/2006/relationships/image" Target="../media/image9.jpg"/><Relationship Id="rId10"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14.jpeg"/><Relationship Id="rId4" Type="http://schemas.openxmlformats.org/officeDocument/2006/relationships/image" Target="../media/image7.pn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8.png"/><Relationship Id="rId10"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7.jpe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png"/><Relationship Id="rId7" Type="http://schemas.microsoft.com/office/2007/relationships/hdphoto" Target="../media/hdphoto1.wdp"/><Relationship Id="rId12"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image" Target="../media/image18.png"/><Relationship Id="rId10"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2938"/>
            <a:ext cx="9903524" cy="5572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pic>
        <p:nvPicPr>
          <p:cNvPr id="4" name="Picture 3">
            <a:extLst>
              <a:ext uri="{FF2B5EF4-FFF2-40B4-BE49-F238E27FC236}">
                <a16:creationId xmlns:a16="http://schemas.microsoft.com/office/drawing/2014/main" id="{9287EC54-5061-4B89-AE26-A6BC676ED7A9}"/>
              </a:ext>
            </a:extLst>
          </p:cNvPr>
          <p:cNvPicPr>
            <a:picLocks noChangeAspect="1"/>
          </p:cNvPicPr>
          <p:nvPr/>
        </p:nvPicPr>
        <p:blipFill rotWithShape="1">
          <a:blip r:embed="rId3"/>
          <a:srcRect t="5609" b="10121"/>
          <a:stretch/>
        </p:blipFill>
        <p:spPr>
          <a:xfrm>
            <a:off x="4" y="555885"/>
            <a:ext cx="10060765" cy="5659182"/>
          </a:xfrm>
          <a:prstGeom prst="rect">
            <a:avLst/>
          </a:prstGeom>
        </p:spPr>
      </p:pic>
      <p:sp>
        <p:nvSpPr>
          <p:cNvPr id="11"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600333" y="790486"/>
            <a:ext cx="6705336" cy="48930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89000"/>
            </a:schemeClr>
          </a:solidFill>
          <a:ln w="32707" cap="flat">
            <a:noFill/>
            <a:prstDash val="solid"/>
            <a:miter/>
          </a:ln>
          <a:effectLst/>
        </p:spPr>
        <p:txBody>
          <a:bodyPr rtlCol="0" anchor="ctr"/>
          <a:lstStyle/>
          <a:p>
            <a:endParaRPr lang="en-US" sz="1463" dirty="0"/>
          </a:p>
        </p:txBody>
      </p:sp>
      <p:sp>
        <p:nvSpPr>
          <p:cNvPr id="2" name="Title 1">
            <a:extLst>
              <a:ext uri="{FF2B5EF4-FFF2-40B4-BE49-F238E27FC236}">
                <a16:creationId xmlns:a16="http://schemas.microsoft.com/office/drawing/2014/main" id="{EF39B59F-4846-4C82-9FA3-C311ED08E32C}"/>
              </a:ext>
            </a:extLst>
          </p:cNvPr>
          <p:cNvSpPr>
            <a:spLocks noGrp="1"/>
          </p:cNvSpPr>
          <p:nvPr>
            <p:ph type="ctrTitle"/>
          </p:nvPr>
        </p:nvSpPr>
        <p:spPr>
          <a:xfrm>
            <a:off x="2348075" y="1566941"/>
            <a:ext cx="5207375" cy="1798567"/>
          </a:xfrm>
        </p:spPr>
        <p:txBody>
          <a:bodyPr>
            <a:normAutofit/>
          </a:bodyPr>
          <a:lstStyle/>
          <a:p>
            <a:pPr algn="ctr"/>
            <a:r>
              <a:rPr lang="en-CA" sz="3200" b="1" i="0" dirty="0">
                <a:ln w="9525" cap="flat" cmpd="sng" algn="ctr">
                  <a:solidFill>
                    <a:srgbClr val="FFFFFF"/>
                  </a:solidFill>
                  <a:prstDash val="solid"/>
                  <a:round/>
                </a:ln>
                <a:solidFill>
                  <a:srgbClr val="FF0000"/>
                </a:solidFill>
                <a:effectLst>
                  <a:outerShdw blurRad="12700" dist="38100" dir="2700000" algn="tl">
                    <a:schemeClr val="bg1">
                      <a:lumMod val="50000"/>
                    </a:schemeClr>
                  </a:outerShdw>
                </a:effectLst>
                <a:latin typeface="Calibri" panose="020F0502020204030204" pitchFamily="34" charset="0"/>
                <a:ea typeface="Times New Roman" panose="02020603050405020304" pitchFamily="18" charset="0"/>
                <a:cs typeface="Times New Roman" panose="02020603050405020304" pitchFamily="18" charset="0"/>
              </a:rPr>
              <a:t>A</a:t>
            </a:r>
            <a:r>
              <a:rPr lang="en-CA" sz="3200" b="1" i="0" dirty="0">
                <a:solidFill>
                  <a:srgbClr val="00B0F0"/>
                </a:solidFill>
                <a:latin typeface="Calibri" panose="020F0502020204030204" pitchFamily="34" charset="0"/>
                <a:ea typeface="Times New Roman" panose="02020603050405020304" pitchFamily="18" charset="0"/>
                <a:cs typeface="Times New Roman" panose="02020603050405020304" pitchFamily="18" charset="0"/>
              </a:rPr>
              <a:t>nkylosing </a:t>
            </a:r>
            <a:r>
              <a:rPr lang="en-CA" sz="3200" b="1" i="0" dirty="0">
                <a:ln w="9525" cap="flat" cmpd="sng" algn="ctr">
                  <a:solidFill>
                    <a:srgbClr val="FFFFFF"/>
                  </a:solidFill>
                  <a:prstDash val="solid"/>
                  <a:round/>
                </a:ln>
                <a:solidFill>
                  <a:srgbClr val="FF0000"/>
                </a:solidFill>
                <a:effectLst>
                  <a:outerShdw blurRad="12700" dist="38100" dir="2700000" algn="tl">
                    <a:schemeClr val="bg1">
                      <a:lumMod val="50000"/>
                    </a:schemeClr>
                  </a:outerShdw>
                </a:effectLst>
                <a:latin typeface="Calibri" panose="020F0502020204030204" pitchFamily="34" charset="0"/>
                <a:ea typeface="Times New Roman" panose="02020603050405020304" pitchFamily="18" charset="0"/>
                <a:cs typeface="Times New Roman" panose="02020603050405020304" pitchFamily="18" charset="0"/>
              </a:rPr>
              <a:t>S</a:t>
            </a:r>
            <a:r>
              <a:rPr lang="en-CA" sz="3200" b="1" i="0" dirty="0">
                <a:solidFill>
                  <a:srgbClr val="00B0F0"/>
                </a:solidFill>
                <a:latin typeface="Calibri" panose="020F0502020204030204" pitchFamily="34" charset="0"/>
                <a:ea typeface="Times New Roman" panose="02020603050405020304" pitchFamily="18" charset="0"/>
                <a:cs typeface="Times New Roman" panose="02020603050405020304" pitchFamily="18" charset="0"/>
              </a:rPr>
              <a:t>pondylitis: </a:t>
            </a:r>
            <a:br>
              <a:rPr lang="en-CA" sz="3200" b="1" i="0" dirty="0">
                <a:solidFill>
                  <a:srgbClr val="00B0F0"/>
                </a:solidFill>
                <a:latin typeface="Calibri" panose="020F0502020204030204" pitchFamily="34" charset="0"/>
                <a:ea typeface="Times New Roman" panose="02020603050405020304" pitchFamily="18" charset="0"/>
                <a:cs typeface="Times New Roman" panose="02020603050405020304" pitchFamily="18" charset="0"/>
              </a:rPr>
            </a:br>
            <a:r>
              <a:rPr lang="en-CA" sz="3200" b="1" i="0" dirty="0">
                <a:solidFill>
                  <a:srgbClr val="00B0F0"/>
                </a:solidFill>
                <a:latin typeface="Calibri" panose="020F0502020204030204" pitchFamily="34" charset="0"/>
                <a:ea typeface="Times New Roman" panose="02020603050405020304" pitchFamily="18" charset="0"/>
                <a:cs typeface="Times New Roman" panose="02020603050405020304" pitchFamily="18" charset="0"/>
              </a:rPr>
              <a:t>A Focus on </a:t>
            </a:r>
            <a:r>
              <a:rPr lang="en-CA" sz="3200" b="1" i="0" dirty="0">
                <a:solidFill>
                  <a:srgbClr val="FF0000"/>
                </a:solidFill>
                <a:latin typeface="Calibri" panose="020F0502020204030204" pitchFamily="34" charset="0"/>
                <a:ea typeface="Times New Roman" panose="02020603050405020304" pitchFamily="18" charset="0"/>
                <a:cs typeface="Times New Roman" panose="02020603050405020304" pitchFamily="18" charset="0"/>
              </a:rPr>
              <a:t>Wellness</a:t>
            </a:r>
            <a:br>
              <a:rPr lang="en-US" b="1" dirty="0">
                <a:solidFill>
                  <a:srgbClr val="00B0F0"/>
                </a:solidFill>
                <a:latin typeface="Calibri" panose="020F0502020204030204" pitchFamily="34" charset="0"/>
                <a:ea typeface="Times New Roman" panose="02020603050405020304" pitchFamily="18"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C3473D31-4830-4863-B085-025806D0EAE0}"/>
              </a:ext>
            </a:extLst>
          </p:cNvPr>
          <p:cNvSpPr>
            <a:spLocks noGrp="1"/>
          </p:cNvSpPr>
          <p:nvPr>
            <p:ph type="subTitle" idx="1"/>
          </p:nvPr>
        </p:nvSpPr>
        <p:spPr>
          <a:xfrm>
            <a:off x="3152844" y="4137370"/>
            <a:ext cx="3600320" cy="968397"/>
          </a:xfrm>
        </p:spPr>
        <p:txBody>
          <a:bodyPr>
            <a:normAutofit/>
          </a:bodyPr>
          <a:lstStyle/>
          <a:p>
            <a:pPr algn="ctr"/>
            <a:endParaRPr lang="en-US"/>
          </a:p>
        </p:txBody>
      </p:sp>
      <p:pic>
        <p:nvPicPr>
          <p:cNvPr id="1026" name="Picture 2" descr="Age, Youth, Contrast, Old, Young, Force, Powerless">
            <a:extLst>
              <a:ext uri="{FF2B5EF4-FFF2-40B4-BE49-F238E27FC236}">
                <a16:creationId xmlns:a16="http://schemas.microsoft.com/office/drawing/2014/main" id="{8A3ECB1E-2B18-4C71-982C-130D6B3454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713" y="2896984"/>
            <a:ext cx="3901463" cy="2141741"/>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FA4A986-44A6-41B1-B465-4F8BD1F0F28E}"/>
              </a:ext>
            </a:extLst>
          </p:cNvPr>
          <p:cNvPicPr>
            <a:picLocks noChangeAspect="1"/>
          </p:cNvPicPr>
          <p:nvPr/>
        </p:nvPicPr>
        <p:blipFill>
          <a:blip r:embed="rId5"/>
          <a:stretch>
            <a:fillRect/>
          </a:stretch>
        </p:blipFill>
        <p:spPr>
          <a:xfrm>
            <a:off x="148094" y="5442944"/>
            <a:ext cx="1373411" cy="63759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AD0EFCF-AD56-41BB-A080-3E61DBEFAEF1}"/>
              </a:ext>
            </a:extLst>
          </p:cNvPr>
          <p:cNvPicPr>
            <a:picLocks noChangeAspect="1"/>
          </p:cNvPicPr>
          <p:nvPr/>
        </p:nvPicPr>
        <p:blipFill>
          <a:blip r:embed="rId6"/>
          <a:stretch>
            <a:fillRect/>
          </a:stretch>
        </p:blipFill>
        <p:spPr>
          <a:xfrm>
            <a:off x="1564775" y="5442940"/>
            <a:ext cx="1187172" cy="63282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AA9F07CB-9615-4EC3-B281-8FBCA986949F}"/>
              </a:ext>
            </a:extLst>
          </p:cNvPr>
          <p:cNvSpPr txBox="1"/>
          <p:nvPr/>
        </p:nvSpPr>
        <p:spPr>
          <a:xfrm>
            <a:off x="-128177" y="4799248"/>
            <a:ext cx="2183301" cy="617541"/>
          </a:xfrm>
          <a:prstGeom prst="rect">
            <a:avLst/>
          </a:prstGeom>
          <a:noFill/>
        </p:spPr>
        <p:txBody>
          <a:bodyPr wrap="square" rtlCol="0">
            <a:spAutoFit/>
          </a:bodyPr>
          <a:lstStyle/>
          <a:p>
            <a:pPr algn="ctr"/>
            <a:r>
              <a:rPr lang="en-CA" sz="1950" dirty="0">
                <a:solidFill>
                  <a:srgbClr val="F60600"/>
                </a:solidFill>
              </a:rPr>
              <a:t>Sara Khodayari</a:t>
            </a:r>
          </a:p>
          <a:p>
            <a:pPr algn="ctr"/>
            <a:r>
              <a:rPr lang="en-CA" sz="1463" dirty="0">
                <a:solidFill>
                  <a:srgbClr val="F60600"/>
                </a:solidFill>
                <a:latin typeface="Bahnschrift" panose="020B0502040204020203" pitchFamily="34" charset="0"/>
              </a:rPr>
              <a:t>Research Analyst</a:t>
            </a:r>
            <a:endParaRPr lang="en-US" sz="1463" dirty="0">
              <a:solidFill>
                <a:srgbClr val="F60600"/>
              </a:solidFill>
              <a:latin typeface="Bahnschrift" panose="020B0502040204020203" pitchFamily="34" charset="0"/>
            </a:endParaRPr>
          </a:p>
        </p:txBody>
      </p:sp>
      <p:pic>
        <p:nvPicPr>
          <p:cNvPr id="12" name="Picture 11">
            <a:extLst>
              <a:ext uri="{FF2B5EF4-FFF2-40B4-BE49-F238E27FC236}">
                <a16:creationId xmlns:a16="http://schemas.microsoft.com/office/drawing/2014/main" id="{7B35BA55-C243-4FA7-90BE-F2EBC59FE34C}"/>
              </a:ext>
            </a:extLst>
          </p:cNvPr>
          <p:cNvPicPr>
            <a:picLocks noChangeAspect="1"/>
          </p:cNvPicPr>
          <p:nvPr/>
        </p:nvPicPr>
        <p:blipFill>
          <a:blip r:embed="rId7"/>
          <a:stretch>
            <a:fillRect/>
          </a:stretch>
        </p:blipFill>
        <p:spPr>
          <a:xfrm>
            <a:off x="2830784" y="5442941"/>
            <a:ext cx="837537" cy="6553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98147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03A09-A508-4BC6-8EC7-337FE222DDAC}"/>
              </a:ext>
            </a:extLst>
          </p:cNvPr>
          <p:cNvGrpSpPr/>
          <p:nvPr/>
        </p:nvGrpSpPr>
        <p:grpSpPr>
          <a:xfrm>
            <a:off x="82406" y="751290"/>
            <a:ext cx="722461" cy="536179"/>
            <a:chOff x="2968444" y="3953957"/>
            <a:chExt cx="1712654" cy="1192232"/>
          </a:xfrm>
        </p:grpSpPr>
        <p:pic>
          <p:nvPicPr>
            <p:cNvPr id="3" name="Picture 2">
              <a:extLst>
                <a:ext uri="{FF2B5EF4-FFF2-40B4-BE49-F238E27FC236}">
                  <a16:creationId xmlns:a16="http://schemas.microsoft.com/office/drawing/2014/main" id="{8B095B96-B356-4D15-B67F-E3B07A95F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27460" flipH="1">
              <a:off x="2968444" y="3953957"/>
              <a:ext cx="1712654" cy="1192232"/>
            </a:xfrm>
            <a:prstGeom prst="rect">
              <a:avLst/>
            </a:prstGeom>
          </p:spPr>
        </p:pic>
        <p:pic>
          <p:nvPicPr>
            <p:cNvPr id="4" name="Picture 2" descr="Art, Floral, Flower, Leaf, Leaves, Plant, Red, Rose">
              <a:extLst>
                <a:ext uri="{FF2B5EF4-FFF2-40B4-BE49-F238E27FC236}">
                  <a16:creationId xmlns:a16="http://schemas.microsoft.com/office/drawing/2014/main" id="{9490BA6F-F541-4A44-8B71-E8A8227C9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25212" flipH="1">
              <a:off x="4141284" y="4019550"/>
              <a:ext cx="259265" cy="39052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E3EC263E-075D-4A3E-BDD8-D63D7A397C3B}"/>
              </a:ext>
            </a:extLst>
          </p:cNvPr>
          <p:cNvSpPr txBox="1"/>
          <p:nvPr/>
        </p:nvSpPr>
        <p:spPr>
          <a:xfrm>
            <a:off x="3154270" y="577699"/>
            <a:ext cx="3597460" cy="707886"/>
          </a:xfrm>
          <a:prstGeom prst="rect">
            <a:avLst/>
          </a:prstGeom>
          <a:noFill/>
        </p:spPr>
        <p:txBody>
          <a:bodyPr wrap="none" rtlCol="0">
            <a:spAutoFit/>
          </a:bodyPr>
          <a:lstStyle/>
          <a:p>
            <a:r>
              <a:rPr lang="en-CA" sz="4000" dirty="0">
                <a:solidFill>
                  <a:srgbClr val="F60600"/>
                </a:solidFill>
                <a:effectLst>
                  <a:outerShdw blurRad="38100" dist="38100" dir="2700000" algn="tl">
                    <a:srgbClr val="000000">
                      <a:alpha val="43137"/>
                    </a:srgbClr>
                  </a:outerShdw>
                </a:effectLst>
              </a:rPr>
              <a:t>Demographics</a:t>
            </a:r>
            <a:r>
              <a:rPr lang="en-CA" sz="3250" dirty="0">
                <a:solidFill>
                  <a:srgbClr val="F60600"/>
                </a:solidFill>
                <a:effectLst>
                  <a:outerShdw blurRad="38100" dist="38100" dir="2700000" algn="tl">
                    <a:srgbClr val="000000">
                      <a:alpha val="43137"/>
                    </a:srgbClr>
                  </a:outerShdw>
                </a:effectLst>
                <a:latin typeface="+mj-lt"/>
              </a:rPr>
              <a:t> </a:t>
            </a:r>
            <a:endParaRPr lang="en-US" sz="3250" dirty="0">
              <a:solidFill>
                <a:srgbClr val="00B0F0"/>
              </a:solidFill>
              <a:effectLst>
                <a:outerShdw blurRad="38100" dist="38100" dir="2700000" algn="tl">
                  <a:srgbClr val="000000">
                    <a:alpha val="43137"/>
                  </a:srgbClr>
                </a:outerShdw>
              </a:effectLst>
              <a:latin typeface="+mj-lt"/>
            </a:endParaRPr>
          </a:p>
        </p:txBody>
      </p:sp>
      <p:cxnSp>
        <p:nvCxnSpPr>
          <p:cNvPr id="11" name="Straight Connector 10">
            <a:extLst>
              <a:ext uri="{FF2B5EF4-FFF2-40B4-BE49-F238E27FC236}">
                <a16:creationId xmlns:a16="http://schemas.microsoft.com/office/drawing/2014/main" id="{2A834577-922F-4783-9AC2-093A3B950BE3}"/>
              </a:ext>
            </a:extLst>
          </p:cNvPr>
          <p:cNvCxnSpPr>
            <a:cxnSpLocks/>
          </p:cNvCxnSpPr>
          <p:nvPr/>
        </p:nvCxnSpPr>
        <p:spPr>
          <a:xfrm flipH="1">
            <a:off x="387271" y="1285585"/>
            <a:ext cx="9131467" cy="0"/>
          </a:xfrm>
          <a:prstGeom prst="line">
            <a:avLst/>
          </a:prstGeom>
          <a:ln w="28575"/>
        </p:spPr>
        <p:style>
          <a:lnRef idx="3">
            <a:schemeClr val="accent5"/>
          </a:lnRef>
          <a:fillRef idx="0">
            <a:schemeClr val="accent5"/>
          </a:fillRef>
          <a:effectRef idx="2">
            <a:schemeClr val="accent5"/>
          </a:effectRef>
          <a:fontRef idx="minor">
            <a:schemeClr val="tx1"/>
          </a:fontRef>
        </p:style>
      </p:cxnSp>
      <p:pic>
        <p:nvPicPr>
          <p:cNvPr id="6" name="Picture 5">
            <a:extLst>
              <a:ext uri="{FF2B5EF4-FFF2-40B4-BE49-F238E27FC236}">
                <a16:creationId xmlns:a16="http://schemas.microsoft.com/office/drawing/2014/main" id="{6A5F14BE-1C7D-42A4-9495-C863C8FE701E}"/>
              </a:ext>
            </a:extLst>
          </p:cNvPr>
          <p:cNvPicPr>
            <a:picLocks noChangeAspect="1"/>
          </p:cNvPicPr>
          <p:nvPr/>
        </p:nvPicPr>
        <p:blipFill>
          <a:blip r:embed="rId5"/>
          <a:stretch>
            <a:fillRect/>
          </a:stretch>
        </p:blipFill>
        <p:spPr>
          <a:xfrm>
            <a:off x="387271" y="1473000"/>
            <a:ext cx="4480457" cy="3057144"/>
          </a:xfrm>
          <a:prstGeom prst="roundRect">
            <a:avLst>
              <a:gd name="adj" fmla="val 8594"/>
            </a:avLst>
          </a:prstGeom>
          <a:solidFill>
            <a:srgbClr val="FFFFFF">
              <a:shade val="85000"/>
            </a:srgbClr>
          </a:solidFill>
          <a:ln>
            <a:solidFill>
              <a:srgbClr val="00B0F0"/>
            </a:solidFill>
          </a:ln>
          <a:effectLst>
            <a:reflection blurRad="12700" stA="38000" endPos="28000" dist="5000" dir="5400000" sy="-100000" algn="bl" rotWithShape="0"/>
          </a:effectLst>
        </p:spPr>
      </p:pic>
      <p:pic>
        <p:nvPicPr>
          <p:cNvPr id="2052" name="Picture 4" descr="Growth, Suit, Work, Bank, Economy, Finance, Leader">
            <a:extLst>
              <a:ext uri="{FF2B5EF4-FFF2-40B4-BE49-F238E27FC236}">
                <a16:creationId xmlns:a16="http://schemas.microsoft.com/office/drawing/2014/main" id="{72292E6A-91ED-4B1B-AE1E-824C896FFA10}"/>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8387" b="90000" l="10000" r="90833">
                        <a14:foregroundMark x1="21875" y1="57097" x2="21875" y2="57097"/>
                        <a14:foregroundMark x1="31875" y1="62258" x2="31875" y2="62258"/>
                        <a14:foregroundMark x1="88438" y1="11613" x2="88438" y2="11613"/>
                        <a14:foregroundMark x1="88958" y1="11452" x2="80417" y2="16774"/>
                        <a14:foregroundMark x1="90521" y1="8387" x2="90833" y2="9194"/>
                        <a14:foregroundMark x1="79896" y1="17258" x2="74688" y2="19677"/>
                        <a14:foregroundMark x1="81354" y1="15645" x2="79896" y2="17097"/>
                      </a14:backgroundRemoval>
                    </a14:imgEffect>
                  </a14:imgLayer>
                </a14:imgProps>
              </a:ext>
              <a:ext uri="{28A0092B-C50C-407E-A947-70E740481C1C}">
                <a14:useLocalDpi xmlns:a14="http://schemas.microsoft.com/office/drawing/2010/main" val="0"/>
              </a:ext>
            </a:extLst>
          </a:blip>
          <a:srcRect l="6294" t="7015" r="6287" b="7796"/>
          <a:stretch/>
        </p:blipFill>
        <p:spPr bwMode="auto">
          <a:xfrm>
            <a:off x="4488450" y="4005785"/>
            <a:ext cx="5080100" cy="27860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AC50F47-D2C0-45C2-B674-BA1496D9AFF1}"/>
              </a:ext>
            </a:extLst>
          </p:cNvPr>
          <p:cNvSpPr txBox="1"/>
          <p:nvPr/>
        </p:nvSpPr>
        <p:spPr>
          <a:xfrm>
            <a:off x="444888" y="4572508"/>
            <a:ext cx="3384965" cy="1323439"/>
          </a:xfrm>
          <a:prstGeom prst="rect">
            <a:avLst/>
          </a:prstGeom>
          <a:noFill/>
        </p:spPr>
        <p:txBody>
          <a:bodyPr wrap="square" rtlCol="0">
            <a:spAutoFit/>
          </a:bodyPr>
          <a:lstStyle/>
          <a:p>
            <a:pPr marL="232163" indent="-232163">
              <a:buFont typeface="Arial" panose="020B0604020202020204" pitchFamily="34" charset="0"/>
              <a:buChar char="•"/>
            </a:pPr>
            <a:r>
              <a:rPr lang="en-CA" sz="2000" b="1" dirty="0">
                <a:solidFill>
                  <a:srgbClr val="C00000"/>
                </a:solidFill>
              </a:rPr>
              <a:t>614</a:t>
            </a:r>
            <a:r>
              <a:rPr lang="en-CA" sz="2000" dirty="0">
                <a:solidFill>
                  <a:srgbClr val="002060"/>
                </a:solidFill>
              </a:rPr>
              <a:t> Female (73.2%)</a:t>
            </a:r>
          </a:p>
          <a:p>
            <a:pPr marL="232163" indent="-232163">
              <a:buFont typeface="Arial" panose="020B0604020202020204" pitchFamily="34" charset="0"/>
              <a:buChar char="•"/>
            </a:pPr>
            <a:r>
              <a:rPr lang="en-CA" sz="2000" b="1" dirty="0">
                <a:solidFill>
                  <a:srgbClr val="00B050"/>
                </a:solidFill>
              </a:rPr>
              <a:t>213</a:t>
            </a:r>
            <a:r>
              <a:rPr lang="en-CA" sz="2000" dirty="0">
                <a:solidFill>
                  <a:srgbClr val="002060"/>
                </a:solidFill>
              </a:rPr>
              <a:t> Male (25.4%)</a:t>
            </a:r>
          </a:p>
          <a:p>
            <a:pPr marL="232163" indent="-232163">
              <a:buFont typeface="Arial" panose="020B0604020202020204" pitchFamily="34" charset="0"/>
              <a:buChar char="•"/>
            </a:pPr>
            <a:r>
              <a:rPr lang="en-CA" sz="2000" dirty="0">
                <a:solidFill>
                  <a:srgbClr val="002060"/>
                </a:solidFill>
              </a:rPr>
              <a:t>6 Preferred not to say</a:t>
            </a:r>
          </a:p>
          <a:p>
            <a:pPr marL="232163" indent="-232163">
              <a:buFont typeface="Arial" panose="020B0604020202020204" pitchFamily="34" charset="0"/>
              <a:buChar char="•"/>
            </a:pPr>
            <a:r>
              <a:rPr lang="en-CA" sz="2000" dirty="0">
                <a:solidFill>
                  <a:srgbClr val="002060"/>
                </a:solidFill>
              </a:rPr>
              <a:t>2 Transgender</a:t>
            </a:r>
          </a:p>
        </p:txBody>
      </p:sp>
      <p:pic>
        <p:nvPicPr>
          <p:cNvPr id="20" name="Picture 2" descr="Image result for georgian college logo">
            <a:extLst>
              <a:ext uri="{FF2B5EF4-FFF2-40B4-BE49-F238E27FC236}">
                <a16:creationId xmlns:a16="http://schemas.microsoft.com/office/drawing/2014/main" id="{CAC5E99B-B794-4E38-B34A-CFCC7179416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100000" l="0" r="100000">
                        <a14:foregroundMark x1="7333" y1="17083" x2="16222" y2="21250"/>
                        <a14:foregroundMark x1="13889" y1="4583" x2="18778" y2="7083"/>
                        <a14:foregroundMark x1="33556" y1="26250" x2="27667" y2="26250"/>
                        <a14:foregroundMark x1="25889" y1="31667" x2="23556" y2="47083"/>
                        <a14:foregroundMark x1="23000" y1="51250" x2="26444" y2="68333"/>
                        <a14:foregroundMark x1="38000" y1="55833" x2="45556" y2="52917"/>
                        <a14:foregroundMark x1="51667" y1="38333" x2="47556" y2="50000"/>
                        <a14:foregroundMark x1="59333" y1="42500" x2="59333" y2="62917"/>
                        <a14:foregroundMark x1="68778" y1="39167" x2="65889" y2="52917"/>
                        <a14:foregroundMark x1="66222" y1="65000" x2="68556" y2="71250"/>
                        <a14:foregroundMark x1="76556" y1="43750" x2="76556" y2="57500"/>
                        <a14:foregroundMark x1="77111" y1="25417" x2="77111" y2="25417"/>
                        <a14:foregroundMark x1="81444" y1="57083" x2="81333" y2="69583"/>
                        <a14:foregroundMark x1="91333" y1="43750" x2="91556" y2="62917"/>
                        <a14:foregroundMark x1="94667" y1="42083" x2="97778" y2="41667"/>
                      </a14:backgroundRemoval>
                    </a14:imgEffect>
                  </a14:imgLayer>
                </a14:imgProps>
              </a:ext>
              <a:ext uri="{28A0092B-C50C-407E-A947-70E740481C1C}">
                <a14:useLocalDpi xmlns:a14="http://schemas.microsoft.com/office/drawing/2010/main" val="0"/>
              </a:ext>
            </a:extLst>
          </a:blip>
          <a:srcRect/>
          <a:stretch>
            <a:fillRect/>
          </a:stretch>
        </p:blipFill>
        <p:spPr bwMode="auto">
          <a:xfrm>
            <a:off x="222406" y="6267490"/>
            <a:ext cx="966850" cy="25782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684E302-D038-487F-9AC5-519B607E2208}"/>
              </a:ext>
            </a:extLst>
          </p:cNvPr>
          <p:cNvSpPr/>
          <p:nvPr/>
        </p:nvSpPr>
        <p:spPr>
          <a:xfrm>
            <a:off x="443636" y="5817432"/>
            <a:ext cx="4424092" cy="400110"/>
          </a:xfrm>
          <a:prstGeom prst="rect">
            <a:avLst/>
          </a:prstGeom>
        </p:spPr>
        <p:txBody>
          <a:bodyPr wrap="square">
            <a:spAutoFit/>
          </a:bodyPr>
          <a:lstStyle/>
          <a:p>
            <a:pPr marL="232163" indent="-232163">
              <a:buFont typeface="Arial" panose="020B0604020202020204" pitchFamily="34" charset="0"/>
              <a:buChar char="•"/>
            </a:pPr>
            <a:r>
              <a:rPr lang="en-CA" sz="2000" dirty="0">
                <a:solidFill>
                  <a:srgbClr val="002060"/>
                </a:solidFill>
              </a:rPr>
              <a:t>The majority </a:t>
            </a:r>
            <a:r>
              <a:rPr lang="en-CA" sz="2000" b="1" dirty="0">
                <a:solidFill>
                  <a:srgbClr val="C00000"/>
                </a:solidFill>
              </a:rPr>
              <a:t>aged between 41 - 50</a:t>
            </a:r>
          </a:p>
        </p:txBody>
      </p:sp>
      <p:pic>
        <p:nvPicPr>
          <p:cNvPr id="21" name="Picture 20">
            <a:extLst>
              <a:ext uri="{FF2B5EF4-FFF2-40B4-BE49-F238E27FC236}">
                <a16:creationId xmlns:a16="http://schemas.microsoft.com/office/drawing/2014/main" id="{9C552409-01AB-4AA0-9133-BB23AF3B9CA3}"/>
              </a:ext>
            </a:extLst>
          </p:cNvPr>
          <p:cNvPicPr>
            <a:picLocks noChangeAspect="1"/>
          </p:cNvPicPr>
          <p:nvPr/>
        </p:nvPicPr>
        <p:blipFill>
          <a:blip r:embed="rId10"/>
          <a:stretch>
            <a:fillRect/>
          </a:stretch>
        </p:blipFill>
        <p:spPr>
          <a:xfrm>
            <a:off x="7755381" y="153221"/>
            <a:ext cx="786142" cy="4607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2C19172-F55A-4B03-ABF7-210598D2A888}"/>
              </a:ext>
            </a:extLst>
          </p:cNvPr>
          <p:cNvPicPr>
            <a:picLocks noChangeAspect="1"/>
          </p:cNvPicPr>
          <p:nvPr/>
        </p:nvPicPr>
        <p:blipFill>
          <a:blip r:embed="rId11"/>
          <a:stretch>
            <a:fillRect/>
          </a:stretch>
        </p:blipFill>
        <p:spPr>
          <a:xfrm>
            <a:off x="5038272" y="1375061"/>
            <a:ext cx="4480457" cy="31550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Picture 21">
            <a:extLst>
              <a:ext uri="{FF2B5EF4-FFF2-40B4-BE49-F238E27FC236}">
                <a16:creationId xmlns:a16="http://schemas.microsoft.com/office/drawing/2014/main" id="{64EF0A91-1176-406B-BDF1-BDFEC8526672}"/>
              </a:ext>
            </a:extLst>
          </p:cNvPr>
          <p:cNvPicPr>
            <a:picLocks noChangeAspect="1"/>
          </p:cNvPicPr>
          <p:nvPr/>
        </p:nvPicPr>
        <p:blipFill>
          <a:blip r:embed="rId12"/>
          <a:stretch>
            <a:fillRect/>
          </a:stretch>
        </p:blipFill>
        <p:spPr>
          <a:xfrm>
            <a:off x="8628746" y="167569"/>
            <a:ext cx="889992" cy="460781"/>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564F603E-AF65-4DDF-8AE4-A61D6B219140}"/>
              </a:ext>
            </a:extLst>
          </p:cNvPr>
          <p:cNvSpPr txBox="1"/>
          <p:nvPr/>
        </p:nvSpPr>
        <p:spPr>
          <a:xfrm rot="19095682">
            <a:off x="7587794" y="3618910"/>
            <a:ext cx="1702556" cy="542600"/>
          </a:xfrm>
          <a:prstGeom prst="rect">
            <a:avLst/>
          </a:prstGeom>
          <a:noFill/>
          <a:ln w="38100">
            <a:solidFill>
              <a:srgbClr val="F60600"/>
            </a:solidFill>
            <a:prstDash val="sysDash"/>
          </a:ln>
        </p:spPr>
        <p:txBody>
          <a:bodyPr wrap="square" rtlCol="0">
            <a:spAutoFit/>
          </a:bodyPr>
          <a:lstStyle/>
          <a:p>
            <a:endParaRPr lang="en-US" sz="1463" dirty="0"/>
          </a:p>
        </p:txBody>
      </p:sp>
      <p:sp>
        <p:nvSpPr>
          <p:cNvPr id="10" name="Rectangle 9">
            <a:extLst>
              <a:ext uri="{FF2B5EF4-FFF2-40B4-BE49-F238E27FC236}">
                <a16:creationId xmlns:a16="http://schemas.microsoft.com/office/drawing/2014/main" id="{C79AC752-BBAD-4057-8CDD-9526D3E3E8EC}"/>
              </a:ext>
            </a:extLst>
          </p:cNvPr>
          <p:cNvSpPr/>
          <p:nvPr/>
        </p:nvSpPr>
        <p:spPr>
          <a:xfrm>
            <a:off x="631837" y="1526100"/>
            <a:ext cx="1593686" cy="205287"/>
          </a:xfrm>
          <a:prstGeom prst="rect">
            <a:avLst/>
          </a:prstGeom>
          <a:solidFill>
            <a:schemeClr val="tx2">
              <a:lumMod val="25000"/>
              <a:lumOff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u="sng" dirty="0">
                <a:solidFill>
                  <a:srgbClr val="C00000"/>
                </a:solidFill>
              </a:rPr>
              <a:t>Gender Frequency</a:t>
            </a:r>
            <a:endParaRPr lang="en-US" sz="1200" b="1" u="sng" dirty="0">
              <a:solidFill>
                <a:srgbClr val="C00000"/>
              </a:solidFill>
            </a:endParaRPr>
          </a:p>
        </p:txBody>
      </p:sp>
    </p:spTree>
    <p:extLst>
      <p:ext uri="{BB962C8B-B14F-4D97-AF65-F5344CB8AC3E}">
        <p14:creationId xmlns:p14="http://schemas.microsoft.com/office/powerpoint/2010/main" val="33468775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2" grpId="0"/>
      <p:bldP spid="17"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03A09-A508-4BC6-8EC7-337FE222DDAC}"/>
              </a:ext>
            </a:extLst>
          </p:cNvPr>
          <p:cNvGrpSpPr/>
          <p:nvPr/>
        </p:nvGrpSpPr>
        <p:grpSpPr>
          <a:xfrm>
            <a:off x="82406" y="751290"/>
            <a:ext cx="722461" cy="536179"/>
            <a:chOff x="2968444" y="3953957"/>
            <a:chExt cx="1712654" cy="1192232"/>
          </a:xfrm>
        </p:grpSpPr>
        <p:pic>
          <p:nvPicPr>
            <p:cNvPr id="3" name="Picture 2">
              <a:extLst>
                <a:ext uri="{FF2B5EF4-FFF2-40B4-BE49-F238E27FC236}">
                  <a16:creationId xmlns:a16="http://schemas.microsoft.com/office/drawing/2014/main" id="{8B095B96-B356-4D15-B67F-E3B07A95F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27460" flipH="1">
              <a:off x="2968444" y="3953957"/>
              <a:ext cx="1712654" cy="1192232"/>
            </a:xfrm>
            <a:prstGeom prst="rect">
              <a:avLst/>
            </a:prstGeom>
          </p:spPr>
        </p:pic>
        <p:pic>
          <p:nvPicPr>
            <p:cNvPr id="4" name="Picture 2" descr="Art, Floral, Flower, Leaf, Leaves, Plant, Red, Rose">
              <a:extLst>
                <a:ext uri="{FF2B5EF4-FFF2-40B4-BE49-F238E27FC236}">
                  <a16:creationId xmlns:a16="http://schemas.microsoft.com/office/drawing/2014/main" id="{9490BA6F-F541-4A44-8B71-E8A8227C9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25212" flipH="1">
              <a:off x="4141284" y="4019550"/>
              <a:ext cx="259265" cy="3905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Straight Connector 10">
            <a:extLst>
              <a:ext uri="{FF2B5EF4-FFF2-40B4-BE49-F238E27FC236}">
                <a16:creationId xmlns:a16="http://schemas.microsoft.com/office/drawing/2014/main" id="{2A834577-922F-4783-9AC2-093A3B950BE3}"/>
              </a:ext>
            </a:extLst>
          </p:cNvPr>
          <p:cNvCxnSpPr>
            <a:cxnSpLocks/>
          </p:cNvCxnSpPr>
          <p:nvPr/>
        </p:nvCxnSpPr>
        <p:spPr>
          <a:xfrm flipH="1">
            <a:off x="387271" y="1285585"/>
            <a:ext cx="9131467" cy="0"/>
          </a:xfrm>
          <a:prstGeom prst="line">
            <a:avLst/>
          </a:prstGeom>
          <a:ln w="28575"/>
        </p:spPr>
        <p:style>
          <a:lnRef idx="3">
            <a:schemeClr val="accent5"/>
          </a:lnRef>
          <a:fillRef idx="0">
            <a:schemeClr val="accent5"/>
          </a:fillRef>
          <a:effectRef idx="2">
            <a:schemeClr val="accent5"/>
          </a:effectRef>
          <a:fontRef idx="minor">
            <a:schemeClr val="tx1"/>
          </a:fontRef>
        </p:style>
      </p:cxnSp>
      <p:pic>
        <p:nvPicPr>
          <p:cNvPr id="6" name="Picture 5">
            <a:extLst>
              <a:ext uri="{FF2B5EF4-FFF2-40B4-BE49-F238E27FC236}">
                <a16:creationId xmlns:a16="http://schemas.microsoft.com/office/drawing/2014/main" id="{88E313B5-F8A0-4873-B7F3-41C1F1051A91}"/>
              </a:ext>
            </a:extLst>
          </p:cNvPr>
          <p:cNvPicPr>
            <a:picLocks noChangeAspect="1"/>
          </p:cNvPicPr>
          <p:nvPr/>
        </p:nvPicPr>
        <p:blipFill>
          <a:blip r:embed="rId5"/>
          <a:stretch>
            <a:fillRect/>
          </a:stretch>
        </p:blipFill>
        <p:spPr>
          <a:xfrm>
            <a:off x="387271" y="1711684"/>
            <a:ext cx="4898234" cy="3393552"/>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D39E2210-0C13-45F2-8DBF-08B70FEA5EC7}"/>
              </a:ext>
            </a:extLst>
          </p:cNvPr>
          <p:cNvPicPr>
            <a:picLocks noChangeAspect="1"/>
          </p:cNvPicPr>
          <p:nvPr/>
        </p:nvPicPr>
        <p:blipFill>
          <a:blip r:embed="rId6"/>
          <a:stretch>
            <a:fillRect/>
          </a:stretch>
        </p:blipFill>
        <p:spPr>
          <a:xfrm>
            <a:off x="5435842" y="1697893"/>
            <a:ext cx="4233698" cy="3407343"/>
          </a:xfrm>
          <a:prstGeom prst="rect">
            <a:avLst/>
          </a:prstGeom>
          <a:ln>
            <a:noFill/>
          </a:ln>
          <a:effectLst>
            <a:outerShdw blurRad="292100" dist="139700" dir="2700000" algn="tl" rotWithShape="0">
              <a:srgbClr val="333333">
                <a:alpha val="65000"/>
              </a:srgbClr>
            </a:outerShdw>
          </a:effectLst>
        </p:spPr>
      </p:pic>
      <p:pic>
        <p:nvPicPr>
          <p:cNvPr id="15" name="Picture 2" descr="Image result for georgian college logo">
            <a:extLst>
              <a:ext uri="{FF2B5EF4-FFF2-40B4-BE49-F238E27FC236}">
                <a16:creationId xmlns:a16="http://schemas.microsoft.com/office/drawing/2014/main" id="{6914CEFE-210E-4299-B69E-54B3908389F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100000" l="0" r="100000">
                        <a14:foregroundMark x1="7333" y1="17083" x2="16222" y2="21250"/>
                        <a14:foregroundMark x1="13889" y1="4583" x2="18778" y2="7083"/>
                        <a14:foregroundMark x1="33556" y1="26250" x2="27667" y2="26250"/>
                        <a14:foregroundMark x1="25889" y1="31667" x2="23556" y2="47083"/>
                        <a14:foregroundMark x1="23000" y1="51250" x2="26444" y2="68333"/>
                        <a14:foregroundMark x1="38000" y1="55833" x2="45556" y2="52917"/>
                        <a14:foregroundMark x1="51667" y1="38333" x2="47556" y2="50000"/>
                        <a14:foregroundMark x1="59333" y1="42500" x2="59333" y2="62917"/>
                        <a14:foregroundMark x1="68778" y1="39167" x2="65889" y2="52917"/>
                        <a14:foregroundMark x1="66222" y1="65000" x2="68556" y2="71250"/>
                        <a14:foregroundMark x1="76556" y1="43750" x2="76556" y2="57500"/>
                        <a14:foregroundMark x1="77111" y1="25417" x2="77111" y2="25417"/>
                        <a14:foregroundMark x1="81444" y1="57083" x2="81333" y2="69583"/>
                        <a14:foregroundMark x1="91333" y1="43750" x2="91556" y2="62917"/>
                        <a14:foregroundMark x1="94667" y1="42083" x2="97778" y2="41667"/>
                      </a14:backgroundRemoval>
                    </a14:imgEffect>
                  </a14:imgLayer>
                </a14:imgProps>
              </a:ext>
              <a:ext uri="{28A0092B-C50C-407E-A947-70E740481C1C}">
                <a14:useLocalDpi xmlns:a14="http://schemas.microsoft.com/office/drawing/2010/main" val="0"/>
              </a:ext>
            </a:extLst>
          </a:blip>
          <a:srcRect/>
          <a:stretch>
            <a:fillRect/>
          </a:stretch>
        </p:blipFill>
        <p:spPr bwMode="auto">
          <a:xfrm>
            <a:off x="222406" y="6267490"/>
            <a:ext cx="966850" cy="25782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CD89D00-6514-4E98-BBA7-C99F4B70DDF2}"/>
              </a:ext>
            </a:extLst>
          </p:cNvPr>
          <p:cNvSpPr txBox="1"/>
          <p:nvPr/>
        </p:nvSpPr>
        <p:spPr>
          <a:xfrm>
            <a:off x="3154270" y="577699"/>
            <a:ext cx="3597460" cy="707886"/>
          </a:xfrm>
          <a:prstGeom prst="rect">
            <a:avLst/>
          </a:prstGeom>
          <a:noFill/>
        </p:spPr>
        <p:txBody>
          <a:bodyPr wrap="none" rtlCol="0">
            <a:spAutoFit/>
          </a:bodyPr>
          <a:lstStyle/>
          <a:p>
            <a:r>
              <a:rPr lang="en-CA" sz="4000" dirty="0">
                <a:solidFill>
                  <a:srgbClr val="F60600"/>
                </a:solidFill>
                <a:effectLst>
                  <a:outerShdw blurRad="38100" dist="38100" dir="2700000" algn="tl">
                    <a:srgbClr val="000000">
                      <a:alpha val="43137"/>
                    </a:srgbClr>
                  </a:outerShdw>
                </a:effectLst>
              </a:rPr>
              <a:t>Demographics</a:t>
            </a:r>
            <a:r>
              <a:rPr lang="en-CA" sz="3250" dirty="0">
                <a:solidFill>
                  <a:srgbClr val="F60600"/>
                </a:solidFill>
                <a:effectLst>
                  <a:outerShdw blurRad="38100" dist="38100" dir="2700000" algn="tl">
                    <a:srgbClr val="000000">
                      <a:alpha val="43137"/>
                    </a:srgbClr>
                  </a:outerShdw>
                </a:effectLst>
                <a:latin typeface="+mj-lt"/>
              </a:rPr>
              <a:t> </a:t>
            </a:r>
            <a:endParaRPr lang="en-US" sz="3250" dirty="0">
              <a:solidFill>
                <a:srgbClr val="00B0F0"/>
              </a:solidFill>
              <a:effectLst>
                <a:outerShdw blurRad="38100" dist="38100" dir="2700000" algn="tl">
                  <a:srgbClr val="000000">
                    <a:alpha val="43137"/>
                  </a:srgbClr>
                </a:outerShdw>
              </a:effectLst>
              <a:latin typeface="+mj-lt"/>
            </a:endParaRPr>
          </a:p>
        </p:txBody>
      </p:sp>
      <p:sp>
        <p:nvSpPr>
          <p:cNvPr id="18" name="Scroll: Horizontal 17">
            <a:extLst>
              <a:ext uri="{FF2B5EF4-FFF2-40B4-BE49-F238E27FC236}">
                <a16:creationId xmlns:a16="http://schemas.microsoft.com/office/drawing/2014/main" id="{B96B1317-15B8-48D9-9048-A93CB70FC24F}"/>
              </a:ext>
            </a:extLst>
          </p:cNvPr>
          <p:cNvSpPr/>
          <p:nvPr/>
        </p:nvSpPr>
        <p:spPr>
          <a:xfrm>
            <a:off x="1364736" y="4958987"/>
            <a:ext cx="7404517" cy="1566331"/>
          </a:xfrm>
          <a:prstGeom prst="horizontalScroll">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00011" indent="-285750">
              <a:buFont typeface="Wingdings" panose="05000000000000000000" pitchFamily="2" charset="2"/>
              <a:buChar char="v"/>
            </a:pPr>
            <a:r>
              <a:rPr lang="en-US" sz="1400" b="1" dirty="0">
                <a:solidFill>
                  <a:srgbClr val="FF0000"/>
                </a:solidFill>
                <a:ea typeface="Calibri" panose="020F0502020204030204" pitchFamily="34" charset="0"/>
                <a:cs typeface="Times New Roman" panose="02020603050405020304" pitchFamily="18" charset="0"/>
              </a:rPr>
              <a:t>296</a:t>
            </a:r>
            <a:r>
              <a:rPr lang="en-US" sz="1400" dirty="0">
                <a:solidFill>
                  <a:srgbClr val="FF0000"/>
                </a:solidFill>
                <a:ea typeface="Calibri" panose="020F0502020204030204" pitchFamily="34" charset="0"/>
                <a:cs typeface="Times New Roman" panose="02020603050405020304" pitchFamily="18" charset="0"/>
              </a:rPr>
              <a:t> – </a:t>
            </a:r>
            <a:r>
              <a:rPr lang="en-US" sz="1400" dirty="0">
                <a:solidFill>
                  <a:srgbClr val="0070C0"/>
                </a:solidFill>
                <a:ea typeface="Calibri" panose="020F0502020204030204" pitchFamily="34" charset="0"/>
                <a:cs typeface="Times New Roman" panose="02020603050405020304" pitchFamily="18" charset="0"/>
              </a:rPr>
              <a:t>From </a:t>
            </a:r>
            <a:r>
              <a:rPr lang="en-US" sz="1400" b="1" dirty="0">
                <a:solidFill>
                  <a:srgbClr val="00B050"/>
                </a:solidFill>
                <a:ea typeface="Calibri" panose="020F0502020204030204" pitchFamily="34" charset="0"/>
                <a:cs typeface="Times New Roman" panose="02020603050405020304" pitchFamily="18" charset="0"/>
              </a:rPr>
              <a:t>Ontario</a:t>
            </a:r>
          </a:p>
          <a:p>
            <a:pPr marL="200011" indent="-285750">
              <a:buFont typeface="Wingdings" panose="05000000000000000000" pitchFamily="2" charset="2"/>
              <a:buChar char="v"/>
            </a:pPr>
            <a:r>
              <a:rPr lang="en-US" sz="1400" b="1" dirty="0">
                <a:solidFill>
                  <a:srgbClr val="FF0000"/>
                </a:solidFill>
                <a:ea typeface="Calibri" panose="020F0502020204030204" pitchFamily="34" charset="0"/>
                <a:cs typeface="Times New Roman" panose="02020603050405020304" pitchFamily="18" charset="0"/>
              </a:rPr>
              <a:t>122</a:t>
            </a:r>
            <a:r>
              <a:rPr lang="en-US" sz="1400" dirty="0">
                <a:solidFill>
                  <a:srgbClr val="FF0000"/>
                </a:solidFill>
                <a:ea typeface="Calibri" panose="020F0502020204030204" pitchFamily="34" charset="0"/>
                <a:cs typeface="Times New Roman" panose="02020603050405020304" pitchFamily="18" charset="0"/>
              </a:rPr>
              <a:t> -  </a:t>
            </a:r>
            <a:r>
              <a:rPr lang="en-US" sz="1400" dirty="0">
                <a:solidFill>
                  <a:srgbClr val="0070C0"/>
                </a:solidFill>
                <a:ea typeface="Calibri" panose="020F0502020204030204" pitchFamily="34" charset="0"/>
                <a:cs typeface="Times New Roman" panose="02020603050405020304" pitchFamily="18" charset="0"/>
              </a:rPr>
              <a:t>From </a:t>
            </a:r>
            <a:r>
              <a:rPr lang="en-US" sz="1400" b="1" dirty="0">
                <a:solidFill>
                  <a:srgbClr val="00B050"/>
                </a:solidFill>
                <a:ea typeface="Calibri" panose="020F0502020204030204" pitchFamily="34" charset="0"/>
                <a:cs typeface="Times New Roman" panose="02020603050405020304" pitchFamily="18" charset="0"/>
              </a:rPr>
              <a:t>BC</a:t>
            </a:r>
          </a:p>
          <a:p>
            <a:pPr marL="200011" indent="-285750">
              <a:buFont typeface="Wingdings" panose="05000000000000000000" pitchFamily="2" charset="2"/>
              <a:buChar char="v"/>
            </a:pPr>
            <a:r>
              <a:rPr lang="en-US" sz="1400" b="1" dirty="0">
                <a:solidFill>
                  <a:srgbClr val="FF0000"/>
                </a:solidFill>
                <a:ea typeface="Calibri" panose="020F0502020204030204" pitchFamily="34" charset="0"/>
                <a:cs typeface="Times New Roman" panose="02020603050405020304" pitchFamily="18" charset="0"/>
              </a:rPr>
              <a:t>115 </a:t>
            </a:r>
            <a:r>
              <a:rPr lang="en-US" sz="1400" dirty="0">
                <a:solidFill>
                  <a:srgbClr val="FF0000"/>
                </a:solidFill>
                <a:ea typeface="Calibri" panose="020F0502020204030204" pitchFamily="34" charset="0"/>
                <a:cs typeface="Times New Roman" panose="02020603050405020304" pitchFamily="18" charset="0"/>
              </a:rPr>
              <a:t>-  </a:t>
            </a:r>
            <a:r>
              <a:rPr lang="en-US" sz="1400" dirty="0">
                <a:solidFill>
                  <a:srgbClr val="0070C0"/>
                </a:solidFill>
                <a:ea typeface="Calibri" panose="020F0502020204030204" pitchFamily="34" charset="0"/>
                <a:cs typeface="Times New Roman" panose="02020603050405020304" pitchFamily="18" charset="0"/>
              </a:rPr>
              <a:t>From </a:t>
            </a:r>
            <a:r>
              <a:rPr lang="en-US" sz="1400" b="1" dirty="0">
                <a:solidFill>
                  <a:srgbClr val="00B050"/>
                </a:solidFill>
                <a:ea typeface="Calibri" panose="020F0502020204030204" pitchFamily="34" charset="0"/>
                <a:cs typeface="Times New Roman" panose="02020603050405020304" pitchFamily="18" charset="0"/>
              </a:rPr>
              <a:t>Alberta</a:t>
            </a:r>
          </a:p>
          <a:p>
            <a:pPr marL="200011" indent="-285750">
              <a:buFont typeface="Wingdings" panose="05000000000000000000" pitchFamily="2" charset="2"/>
              <a:buChar char="v"/>
            </a:pPr>
            <a:r>
              <a:rPr lang="en-US" sz="1400" dirty="0">
                <a:solidFill>
                  <a:srgbClr val="0070C0"/>
                </a:solidFill>
                <a:ea typeface="Calibri" panose="020F0502020204030204" pitchFamily="34" charset="0"/>
                <a:cs typeface="Times New Roman" panose="02020603050405020304" pitchFamily="18" charset="0"/>
              </a:rPr>
              <a:t>The majority had </a:t>
            </a:r>
            <a:r>
              <a:rPr lang="en-US" sz="1400" b="1" dirty="0">
                <a:solidFill>
                  <a:srgbClr val="00B050"/>
                </a:solidFill>
                <a:ea typeface="Calibri" panose="020F0502020204030204" pitchFamily="34" charset="0"/>
                <a:cs typeface="Times New Roman" panose="02020603050405020304" pitchFamily="18" charset="0"/>
              </a:rPr>
              <a:t>Annual Household Income </a:t>
            </a:r>
            <a:r>
              <a:rPr lang="en-US" sz="1400" dirty="0">
                <a:solidFill>
                  <a:srgbClr val="0070C0"/>
                </a:solidFill>
                <a:ea typeface="Calibri" panose="020F0502020204030204" pitchFamily="34" charset="0"/>
                <a:cs typeface="Times New Roman" panose="02020603050405020304" pitchFamily="18" charset="0"/>
              </a:rPr>
              <a:t>between</a:t>
            </a:r>
            <a:r>
              <a:rPr lang="en-US" sz="1400" b="1" dirty="0">
                <a:solidFill>
                  <a:srgbClr val="FF0000"/>
                </a:solidFill>
                <a:ea typeface="Calibri" panose="020F0502020204030204" pitchFamily="34" charset="0"/>
                <a:cs typeface="Times New Roman" panose="02020603050405020304" pitchFamily="18" charset="0"/>
              </a:rPr>
              <a:t> $50,000 - $74,9999</a:t>
            </a:r>
          </a:p>
        </p:txBody>
      </p:sp>
      <p:pic>
        <p:nvPicPr>
          <p:cNvPr id="17" name="Picture 16">
            <a:extLst>
              <a:ext uri="{FF2B5EF4-FFF2-40B4-BE49-F238E27FC236}">
                <a16:creationId xmlns:a16="http://schemas.microsoft.com/office/drawing/2014/main" id="{60776FE8-E371-436E-A6BF-548BAE0FBF5D}"/>
              </a:ext>
            </a:extLst>
          </p:cNvPr>
          <p:cNvPicPr>
            <a:picLocks noChangeAspect="1"/>
          </p:cNvPicPr>
          <p:nvPr/>
        </p:nvPicPr>
        <p:blipFill>
          <a:blip r:embed="rId9"/>
          <a:stretch>
            <a:fillRect/>
          </a:stretch>
        </p:blipFill>
        <p:spPr>
          <a:xfrm>
            <a:off x="7755381" y="153221"/>
            <a:ext cx="786142" cy="4607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a:extLst>
              <a:ext uri="{FF2B5EF4-FFF2-40B4-BE49-F238E27FC236}">
                <a16:creationId xmlns:a16="http://schemas.microsoft.com/office/drawing/2014/main" id="{FC16CBEA-3BFA-4DCD-BA33-4EA711EDCE3D}"/>
              </a:ext>
            </a:extLst>
          </p:cNvPr>
          <p:cNvPicPr>
            <a:picLocks noChangeAspect="1"/>
          </p:cNvPicPr>
          <p:nvPr/>
        </p:nvPicPr>
        <p:blipFill>
          <a:blip r:embed="rId10"/>
          <a:stretch>
            <a:fillRect/>
          </a:stretch>
        </p:blipFill>
        <p:spPr>
          <a:xfrm>
            <a:off x="8628746" y="167569"/>
            <a:ext cx="889992" cy="4607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27076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anim calcmode="lin" valueType="num">
                                      <p:cBhvr>
                                        <p:cTn id="13" dur="750" fill="hold"/>
                                        <p:tgtEl>
                                          <p:spTgt spid="19"/>
                                        </p:tgtEl>
                                        <p:attrNameLst>
                                          <p:attrName>ppt_x</p:attrName>
                                        </p:attrNameLst>
                                      </p:cBhvr>
                                      <p:tavLst>
                                        <p:tav tm="0">
                                          <p:val>
                                            <p:strVal val="#ppt_x"/>
                                          </p:val>
                                        </p:tav>
                                        <p:tav tm="100000">
                                          <p:val>
                                            <p:strVal val="#ppt_x"/>
                                          </p:val>
                                        </p:tav>
                                      </p:tavLst>
                                    </p:anim>
                                    <p:anim calcmode="lin" valueType="num">
                                      <p:cBhvr>
                                        <p:cTn id="14" dur="75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03A09-A508-4BC6-8EC7-337FE222DDAC}"/>
              </a:ext>
            </a:extLst>
          </p:cNvPr>
          <p:cNvGrpSpPr/>
          <p:nvPr/>
        </p:nvGrpSpPr>
        <p:grpSpPr>
          <a:xfrm>
            <a:off x="82406" y="751290"/>
            <a:ext cx="722461" cy="536179"/>
            <a:chOff x="2968444" y="3953957"/>
            <a:chExt cx="1712654" cy="1192232"/>
          </a:xfrm>
        </p:grpSpPr>
        <p:pic>
          <p:nvPicPr>
            <p:cNvPr id="3" name="Picture 2">
              <a:extLst>
                <a:ext uri="{FF2B5EF4-FFF2-40B4-BE49-F238E27FC236}">
                  <a16:creationId xmlns:a16="http://schemas.microsoft.com/office/drawing/2014/main" id="{8B095B96-B356-4D15-B67F-E3B07A95F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27460" flipH="1">
              <a:off x="2968444" y="3953957"/>
              <a:ext cx="1712654" cy="1192232"/>
            </a:xfrm>
            <a:prstGeom prst="rect">
              <a:avLst/>
            </a:prstGeom>
          </p:spPr>
        </p:pic>
        <p:pic>
          <p:nvPicPr>
            <p:cNvPr id="4" name="Picture 2" descr="Art, Floral, Flower, Leaf, Leaves, Plant, Red, Rose">
              <a:extLst>
                <a:ext uri="{FF2B5EF4-FFF2-40B4-BE49-F238E27FC236}">
                  <a16:creationId xmlns:a16="http://schemas.microsoft.com/office/drawing/2014/main" id="{9490BA6F-F541-4A44-8B71-E8A8227C9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25212" flipH="1">
              <a:off x="4141284" y="4019550"/>
              <a:ext cx="259265" cy="3905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Straight Connector 10">
            <a:extLst>
              <a:ext uri="{FF2B5EF4-FFF2-40B4-BE49-F238E27FC236}">
                <a16:creationId xmlns:a16="http://schemas.microsoft.com/office/drawing/2014/main" id="{2A834577-922F-4783-9AC2-093A3B950BE3}"/>
              </a:ext>
            </a:extLst>
          </p:cNvPr>
          <p:cNvCxnSpPr>
            <a:cxnSpLocks/>
          </p:cNvCxnSpPr>
          <p:nvPr/>
        </p:nvCxnSpPr>
        <p:spPr>
          <a:xfrm flipH="1">
            <a:off x="387271" y="1285585"/>
            <a:ext cx="9131467" cy="0"/>
          </a:xfrm>
          <a:prstGeom prst="line">
            <a:avLst/>
          </a:prstGeom>
          <a:ln w="28575"/>
        </p:spPr>
        <p:style>
          <a:lnRef idx="3">
            <a:schemeClr val="accent5"/>
          </a:lnRef>
          <a:fillRef idx="0">
            <a:schemeClr val="accent5"/>
          </a:fillRef>
          <a:effectRef idx="2">
            <a:schemeClr val="accent5"/>
          </a:effectRef>
          <a:fontRef idx="minor">
            <a:schemeClr val="tx1"/>
          </a:fontRef>
        </p:style>
      </p:cxnSp>
      <p:sp>
        <p:nvSpPr>
          <p:cNvPr id="15" name="TextBox 14">
            <a:extLst>
              <a:ext uri="{FF2B5EF4-FFF2-40B4-BE49-F238E27FC236}">
                <a16:creationId xmlns:a16="http://schemas.microsoft.com/office/drawing/2014/main" id="{2A6B3180-4544-4ACD-B428-7718098B04DD}"/>
              </a:ext>
            </a:extLst>
          </p:cNvPr>
          <p:cNvSpPr txBox="1"/>
          <p:nvPr/>
        </p:nvSpPr>
        <p:spPr>
          <a:xfrm>
            <a:off x="748323" y="585087"/>
            <a:ext cx="8409353" cy="646331"/>
          </a:xfrm>
          <a:prstGeom prst="rect">
            <a:avLst/>
          </a:prstGeom>
          <a:noFill/>
        </p:spPr>
        <p:txBody>
          <a:bodyPr wrap="none" rtlCol="0">
            <a:spAutoFit/>
          </a:bodyPr>
          <a:lstStyle/>
          <a:p>
            <a:r>
              <a:rPr lang="en-CA" sz="3600" dirty="0">
                <a:solidFill>
                  <a:srgbClr val="F60600"/>
                </a:solidFill>
                <a:effectLst>
                  <a:outerShdw blurRad="38100" dist="38100" dir="2700000" algn="tl">
                    <a:srgbClr val="000000">
                      <a:alpha val="43137"/>
                    </a:srgbClr>
                  </a:outerShdw>
                </a:effectLst>
              </a:rPr>
              <a:t>Physical Wellness – </a:t>
            </a:r>
            <a:r>
              <a:rPr lang="en-CA" sz="3600" dirty="0">
                <a:solidFill>
                  <a:srgbClr val="00B0F0"/>
                </a:solidFill>
                <a:effectLst>
                  <a:outerShdw blurRad="38100" dist="38100" dir="2700000" algn="tl">
                    <a:srgbClr val="000000">
                      <a:alpha val="43137"/>
                    </a:srgbClr>
                  </a:outerShdw>
                </a:effectLst>
              </a:rPr>
              <a:t>BASFI Frequencies</a:t>
            </a:r>
            <a:endParaRPr lang="en-US" sz="3600" dirty="0">
              <a:solidFill>
                <a:srgbClr val="00B0F0"/>
              </a:solidFill>
              <a:effectLst>
                <a:outerShdw blurRad="38100" dist="38100" dir="2700000" algn="tl">
                  <a:srgbClr val="000000">
                    <a:alpha val="43137"/>
                  </a:srgbClr>
                </a:outerShdw>
              </a:effectLst>
            </a:endParaRPr>
          </a:p>
        </p:txBody>
      </p:sp>
      <p:pic>
        <p:nvPicPr>
          <p:cNvPr id="17" name="Picture 2" descr="Image result for georgian college logo">
            <a:extLst>
              <a:ext uri="{FF2B5EF4-FFF2-40B4-BE49-F238E27FC236}">
                <a16:creationId xmlns:a16="http://schemas.microsoft.com/office/drawing/2014/main" id="{9FFD184B-B624-4259-931F-E2D53B53B50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foregroundMark x1="7333" y1="17083" x2="16222" y2="21250"/>
                        <a14:foregroundMark x1="13889" y1="4583" x2="18778" y2="7083"/>
                        <a14:foregroundMark x1="33556" y1="26250" x2="27667" y2="26250"/>
                        <a14:foregroundMark x1="25889" y1="31667" x2="23556" y2="47083"/>
                        <a14:foregroundMark x1="23000" y1="51250" x2="26444" y2="68333"/>
                        <a14:foregroundMark x1="38000" y1="55833" x2="45556" y2="52917"/>
                        <a14:foregroundMark x1="51667" y1="38333" x2="47556" y2="50000"/>
                        <a14:foregroundMark x1="59333" y1="42500" x2="59333" y2="62917"/>
                        <a14:foregroundMark x1="68778" y1="39167" x2="65889" y2="52917"/>
                        <a14:foregroundMark x1="66222" y1="65000" x2="68556" y2="71250"/>
                        <a14:foregroundMark x1="76556" y1="43750" x2="76556" y2="57500"/>
                        <a14:foregroundMark x1="77111" y1="25417" x2="77111" y2="25417"/>
                        <a14:foregroundMark x1="81444" y1="57083" x2="81333" y2="69583"/>
                        <a14:foregroundMark x1="91333" y1="43750" x2="91556" y2="62917"/>
                        <a14:foregroundMark x1="94667" y1="42083" x2="97778" y2="41667"/>
                      </a14:backgroundRemoval>
                    </a14:imgEffect>
                  </a14:imgLayer>
                </a14:imgProps>
              </a:ext>
              <a:ext uri="{28A0092B-C50C-407E-A947-70E740481C1C}">
                <a14:useLocalDpi xmlns:a14="http://schemas.microsoft.com/office/drawing/2010/main" val="0"/>
              </a:ext>
            </a:extLst>
          </a:blip>
          <a:srcRect/>
          <a:stretch>
            <a:fillRect/>
          </a:stretch>
        </p:blipFill>
        <p:spPr bwMode="auto">
          <a:xfrm>
            <a:off x="222406" y="6267490"/>
            <a:ext cx="966850" cy="25782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98050E84-D07A-4378-B873-E078526C2B77}"/>
              </a:ext>
            </a:extLst>
          </p:cNvPr>
          <p:cNvPicPr>
            <a:picLocks noChangeAspect="1"/>
          </p:cNvPicPr>
          <p:nvPr/>
        </p:nvPicPr>
        <p:blipFill>
          <a:blip r:embed="rId7"/>
          <a:stretch>
            <a:fillRect/>
          </a:stretch>
        </p:blipFill>
        <p:spPr>
          <a:xfrm>
            <a:off x="422231" y="1410408"/>
            <a:ext cx="9061538" cy="4390420"/>
          </a:xfrm>
          <a:prstGeom prst="rect">
            <a:avLst/>
          </a:prstGeom>
          <a:ln>
            <a:solidFill>
              <a:srgbClr val="00B050"/>
            </a:solidFill>
          </a:ln>
        </p:spPr>
      </p:pic>
      <p:cxnSp>
        <p:nvCxnSpPr>
          <p:cNvPr id="19" name="Straight Arrow Connector 18">
            <a:extLst>
              <a:ext uri="{FF2B5EF4-FFF2-40B4-BE49-F238E27FC236}">
                <a16:creationId xmlns:a16="http://schemas.microsoft.com/office/drawing/2014/main" id="{F3E9C4B8-104A-462D-8993-60FF213CA5EB}"/>
              </a:ext>
            </a:extLst>
          </p:cNvPr>
          <p:cNvCxnSpPr>
            <a:cxnSpLocks/>
          </p:cNvCxnSpPr>
          <p:nvPr/>
        </p:nvCxnSpPr>
        <p:spPr>
          <a:xfrm flipH="1">
            <a:off x="3483312" y="2138059"/>
            <a:ext cx="3310674" cy="385118"/>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DCBC01F-77AD-4E8E-ABF8-1D9165F80570}"/>
              </a:ext>
            </a:extLst>
          </p:cNvPr>
          <p:cNvCxnSpPr>
            <a:cxnSpLocks/>
          </p:cNvCxnSpPr>
          <p:nvPr/>
        </p:nvCxnSpPr>
        <p:spPr>
          <a:xfrm flipH="1">
            <a:off x="4207933" y="2358136"/>
            <a:ext cx="2540327" cy="639064"/>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36B477C-305F-4277-BC11-527D09D9248F}"/>
              </a:ext>
            </a:extLst>
          </p:cNvPr>
          <p:cNvCxnSpPr>
            <a:cxnSpLocks/>
          </p:cNvCxnSpPr>
          <p:nvPr/>
        </p:nvCxnSpPr>
        <p:spPr>
          <a:xfrm>
            <a:off x="6862917" y="2523177"/>
            <a:ext cx="164416" cy="279290"/>
          </a:xfrm>
          <a:prstGeom prst="straightConnector1">
            <a:avLst/>
          </a:prstGeom>
          <a:ln w="381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11D997-0B71-427A-BE70-2FB00223A118}"/>
              </a:ext>
            </a:extLst>
          </p:cNvPr>
          <p:cNvSpPr txBox="1"/>
          <p:nvPr/>
        </p:nvSpPr>
        <p:spPr>
          <a:xfrm rot="903949">
            <a:off x="6559282" y="1728149"/>
            <a:ext cx="2579136" cy="1015663"/>
          </a:xfrm>
          <a:prstGeom prst="rect">
            <a:avLst/>
          </a:prstGeom>
          <a:solidFill>
            <a:srgbClr val="FFFFCC"/>
          </a:solidFill>
          <a:ln>
            <a:solidFill>
              <a:srgbClr val="F60600"/>
            </a:solidFill>
          </a:ln>
        </p:spPr>
        <p:txBody>
          <a:bodyPr wrap="square" rtlCol="0" anchor="t">
            <a:spAutoFit/>
          </a:bodyPr>
          <a:lstStyle/>
          <a:p>
            <a:pPr marL="200011" indent="-285750">
              <a:buFont typeface="Wingdings" panose="05000000000000000000" pitchFamily="2" charset="2"/>
              <a:buChar char="v"/>
            </a:pPr>
            <a:r>
              <a:rPr lang="en-US" sz="1200" b="1" dirty="0">
                <a:solidFill>
                  <a:srgbClr val="FF0000"/>
                </a:solidFill>
                <a:ea typeface="Calibri" panose="020F0502020204030204" pitchFamily="34" charset="0"/>
                <a:cs typeface="Times New Roman" panose="02020603050405020304" pitchFamily="18" charset="0"/>
              </a:rPr>
              <a:t>18.0% </a:t>
            </a:r>
            <a:r>
              <a:rPr lang="en-US" sz="1200" dirty="0">
                <a:solidFill>
                  <a:srgbClr val="00A4DE"/>
                </a:solidFill>
                <a:ea typeface="Calibri" panose="020F0502020204030204" pitchFamily="34" charset="0"/>
                <a:cs typeface="Times New Roman" panose="02020603050405020304" pitchFamily="18" charset="0"/>
              </a:rPr>
              <a:t>had </a:t>
            </a:r>
            <a:r>
              <a:rPr lang="en-US" sz="1200" b="1" dirty="0">
                <a:solidFill>
                  <a:srgbClr val="00B050"/>
                </a:solidFill>
                <a:latin typeface="+mj-lt"/>
                <a:ea typeface="Calibri" panose="020F0502020204030204" pitchFamily="34" charset="0"/>
                <a:cs typeface="Times New Roman" panose="02020603050405020304" pitchFamily="18" charset="0"/>
              </a:rPr>
              <a:t>Bending Restriction</a:t>
            </a:r>
          </a:p>
          <a:p>
            <a:pPr marL="200011" indent="-285750">
              <a:buFont typeface="Wingdings" panose="05000000000000000000" pitchFamily="2" charset="2"/>
              <a:buChar char="v"/>
            </a:pPr>
            <a:r>
              <a:rPr lang="en-US" sz="1200" b="1" dirty="0">
                <a:solidFill>
                  <a:srgbClr val="FF0000"/>
                </a:solidFill>
                <a:ea typeface="Calibri" panose="020F0502020204030204" pitchFamily="34" charset="0"/>
                <a:cs typeface="Times New Roman" panose="02020603050405020304" pitchFamily="18" charset="0"/>
              </a:rPr>
              <a:t>14.5% </a:t>
            </a:r>
            <a:r>
              <a:rPr lang="en-US" sz="1200" dirty="0">
                <a:solidFill>
                  <a:srgbClr val="00A4DE"/>
                </a:solidFill>
                <a:ea typeface="Calibri" panose="020F0502020204030204" pitchFamily="34" charset="0"/>
                <a:cs typeface="Times New Roman" panose="02020603050405020304" pitchFamily="18" charset="0"/>
              </a:rPr>
              <a:t>had </a:t>
            </a:r>
            <a:r>
              <a:rPr lang="en-US" sz="1200" b="1" dirty="0">
                <a:solidFill>
                  <a:srgbClr val="00B050"/>
                </a:solidFill>
                <a:latin typeface="+mj-lt"/>
                <a:ea typeface="Calibri" panose="020F0502020204030204" pitchFamily="34" charset="0"/>
                <a:cs typeface="Times New Roman" panose="02020603050405020304" pitchFamily="18" charset="0"/>
              </a:rPr>
              <a:t>Looking Over    </a:t>
            </a:r>
          </a:p>
          <a:p>
            <a:r>
              <a:rPr lang="en-US" sz="1200" b="1" dirty="0">
                <a:solidFill>
                  <a:srgbClr val="00B050"/>
                </a:solidFill>
                <a:latin typeface="+mj-lt"/>
                <a:ea typeface="Calibri" panose="020F0502020204030204" pitchFamily="34" charset="0"/>
                <a:cs typeface="Times New Roman" panose="02020603050405020304" pitchFamily="18" charset="0"/>
              </a:rPr>
              <a:t>         the Shoulder Restriction</a:t>
            </a:r>
          </a:p>
          <a:p>
            <a:pPr marL="200011" indent="-285750">
              <a:buFont typeface="Wingdings" panose="05000000000000000000" pitchFamily="2" charset="2"/>
              <a:buChar char="v"/>
            </a:pPr>
            <a:r>
              <a:rPr lang="en-US" sz="1200" b="1" dirty="0">
                <a:solidFill>
                  <a:srgbClr val="FF0000"/>
                </a:solidFill>
                <a:ea typeface="Calibri" panose="020F0502020204030204" pitchFamily="34" charset="0"/>
                <a:cs typeface="Times New Roman" panose="02020603050405020304" pitchFamily="18" charset="0"/>
              </a:rPr>
              <a:t>14.0% </a:t>
            </a:r>
            <a:r>
              <a:rPr lang="en-US" sz="1200" dirty="0">
                <a:solidFill>
                  <a:srgbClr val="00A4DE"/>
                </a:solidFill>
                <a:ea typeface="Calibri" panose="020F0502020204030204" pitchFamily="34" charset="0"/>
                <a:cs typeface="Times New Roman" panose="02020603050405020304" pitchFamily="18" charset="0"/>
              </a:rPr>
              <a:t>had </a:t>
            </a:r>
            <a:r>
              <a:rPr lang="en-US" sz="1200" b="1" dirty="0">
                <a:solidFill>
                  <a:srgbClr val="00B050"/>
                </a:solidFill>
                <a:latin typeface="+mj-lt"/>
                <a:ea typeface="Calibri" panose="020F0502020204030204" pitchFamily="34" charset="0"/>
                <a:cs typeface="Times New Roman" panose="02020603050405020304" pitchFamily="18" charset="0"/>
              </a:rPr>
              <a:t>Reaching Up Tasks   </a:t>
            </a:r>
          </a:p>
          <a:p>
            <a:r>
              <a:rPr lang="en-US" sz="1200" b="1" dirty="0">
                <a:solidFill>
                  <a:srgbClr val="00B050"/>
                </a:solidFill>
                <a:latin typeface="+mj-lt"/>
                <a:ea typeface="Calibri" panose="020F0502020204030204" pitchFamily="34" charset="0"/>
                <a:cs typeface="Times New Roman" panose="02020603050405020304" pitchFamily="18" charset="0"/>
              </a:rPr>
              <a:t>        Restriction</a:t>
            </a:r>
          </a:p>
        </p:txBody>
      </p:sp>
      <p:pic>
        <p:nvPicPr>
          <p:cNvPr id="20" name="Picture 19">
            <a:extLst>
              <a:ext uri="{FF2B5EF4-FFF2-40B4-BE49-F238E27FC236}">
                <a16:creationId xmlns:a16="http://schemas.microsoft.com/office/drawing/2014/main" id="{D0883CBD-D8F9-4F37-9258-C1569884DE8E}"/>
              </a:ext>
            </a:extLst>
          </p:cNvPr>
          <p:cNvPicPr>
            <a:picLocks noChangeAspect="1"/>
          </p:cNvPicPr>
          <p:nvPr/>
        </p:nvPicPr>
        <p:blipFill>
          <a:blip r:embed="rId8"/>
          <a:stretch>
            <a:fillRect/>
          </a:stretch>
        </p:blipFill>
        <p:spPr>
          <a:xfrm>
            <a:off x="7755381" y="153221"/>
            <a:ext cx="786142" cy="4607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Picture 21">
            <a:extLst>
              <a:ext uri="{FF2B5EF4-FFF2-40B4-BE49-F238E27FC236}">
                <a16:creationId xmlns:a16="http://schemas.microsoft.com/office/drawing/2014/main" id="{C4878C2C-2737-437D-9151-3FB0C48EF459}"/>
              </a:ext>
            </a:extLst>
          </p:cNvPr>
          <p:cNvPicPr>
            <a:picLocks noChangeAspect="1"/>
          </p:cNvPicPr>
          <p:nvPr/>
        </p:nvPicPr>
        <p:blipFill>
          <a:blip r:embed="rId9"/>
          <a:stretch>
            <a:fillRect/>
          </a:stretch>
        </p:blipFill>
        <p:spPr>
          <a:xfrm>
            <a:off x="8628746" y="167569"/>
            <a:ext cx="889992" cy="460781"/>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53ECC725-B97F-48A7-963A-710CD40FFD7C}"/>
              </a:ext>
            </a:extLst>
          </p:cNvPr>
          <p:cNvPicPr>
            <a:picLocks noChangeAspect="1"/>
          </p:cNvPicPr>
          <p:nvPr/>
        </p:nvPicPr>
        <p:blipFill>
          <a:blip r:embed="rId10"/>
          <a:stretch>
            <a:fillRect/>
          </a:stretch>
        </p:blipFill>
        <p:spPr>
          <a:xfrm>
            <a:off x="9034670" y="5956872"/>
            <a:ext cx="648924" cy="7335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309047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362">
                                          <p:stCondLst>
                                            <p:cond delay="0"/>
                                          </p:stCondLst>
                                        </p:cTn>
                                        <p:tgtEl>
                                          <p:spTgt spid="6"/>
                                        </p:tgtEl>
                                      </p:cBhvr>
                                    </p:animEffect>
                                    <p:anim calcmode="lin" valueType="num">
                                      <p:cBhvr>
                                        <p:cTn id="8" dur="1139"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6"/>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6"/>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6"/>
                                        </p:tgtEl>
                                        <p:attrNameLst>
                                          <p:attrName>ppt_y</p:attrName>
                                        </p:attrNameLst>
                                      </p:cBhvr>
                                      <p:tavLst>
                                        <p:tav tm="0" fmla="#ppt_y-sin(pi*$)/81">
                                          <p:val>
                                            <p:fltVal val="0"/>
                                          </p:val>
                                        </p:tav>
                                        <p:tav tm="100000">
                                          <p:val>
                                            <p:fltVal val="1"/>
                                          </p:val>
                                        </p:tav>
                                      </p:tavLst>
                                    </p:anim>
                                    <p:animScale>
                                      <p:cBhvr>
                                        <p:cTn id="13" dur="16">
                                          <p:stCondLst>
                                            <p:cond delay="406"/>
                                          </p:stCondLst>
                                        </p:cTn>
                                        <p:tgtEl>
                                          <p:spTgt spid="6"/>
                                        </p:tgtEl>
                                      </p:cBhvr>
                                      <p:to x="100000" y="60000"/>
                                    </p:animScale>
                                    <p:animScale>
                                      <p:cBhvr>
                                        <p:cTn id="14" dur="104" decel="50000">
                                          <p:stCondLst>
                                            <p:cond delay="423"/>
                                          </p:stCondLst>
                                        </p:cTn>
                                        <p:tgtEl>
                                          <p:spTgt spid="6"/>
                                        </p:tgtEl>
                                      </p:cBhvr>
                                      <p:to x="100000" y="100000"/>
                                    </p:animScale>
                                    <p:animScale>
                                      <p:cBhvr>
                                        <p:cTn id="15" dur="16">
                                          <p:stCondLst>
                                            <p:cond delay="820"/>
                                          </p:stCondLst>
                                        </p:cTn>
                                        <p:tgtEl>
                                          <p:spTgt spid="6"/>
                                        </p:tgtEl>
                                      </p:cBhvr>
                                      <p:to x="100000" y="80000"/>
                                    </p:animScale>
                                    <p:animScale>
                                      <p:cBhvr>
                                        <p:cTn id="16" dur="104" decel="50000">
                                          <p:stCondLst>
                                            <p:cond delay="836"/>
                                          </p:stCondLst>
                                        </p:cTn>
                                        <p:tgtEl>
                                          <p:spTgt spid="6"/>
                                        </p:tgtEl>
                                      </p:cBhvr>
                                      <p:to x="100000" y="100000"/>
                                    </p:animScale>
                                    <p:animScale>
                                      <p:cBhvr>
                                        <p:cTn id="17" dur="16">
                                          <p:stCondLst>
                                            <p:cond delay="1026"/>
                                          </p:stCondLst>
                                        </p:cTn>
                                        <p:tgtEl>
                                          <p:spTgt spid="6"/>
                                        </p:tgtEl>
                                      </p:cBhvr>
                                      <p:to x="100000" y="90000"/>
                                    </p:animScale>
                                    <p:animScale>
                                      <p:cBhvr>
                                        <p:cTn id="18" dur="104" decel="50000">
                                          <p:stCondLst>
                                            <p:cond delay="1042"/>
                                          </p:stCondLst>
                                        </p:cTn>
                                        <p:tgtEl>
                                          <p:spTgt spid="6"/>
                                        </p:tgtEl>
                                      </p:cBhvr>
                                      <p:to x="100000" y="100000"/>
                                    </p:animScale>
                                    <p:animScale>
                                      <p:cBhvr>
                                        <p:cTn id="19" dur="16">
                                          <p:stCondLst>
                                            <p:cond delay="1130"/>
                                          </p:stCondLst>
                                        </p:cTn>
                                        <p:tgtEl>
                                          <p:spTgt spid="6"/>
                                        </p:tgtEl>
                                      </p:cBhvr>
                                      <p:to x="100000" y="95000"/>
                                    </p:animScale>
                                    <p:animScale>
                                      <p:cBhvr>
                                        <p:cTn id="20" dur="104" decel="50000">
                                          <p:stCondLst>
                                            <p:cond delay="1146"/>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right)">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right)">
                                      <p:cBhvr>
                                        <p:cTn id="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03A09-A508-4BC6-8EC7-337FE222DDAC}"/>
              </a:ext>
            </a:extLst>
          </p:cNvPr>
          <p:cNvGrpSpPr/>
          <p:nvPr/>
        </p:nvGrpSpPr>
        <p:grpSpPr>
          <a:xfrm>
            <a:off x="82406" y="751290"/>
            <a:ext cx="722461" cy="536179"/>
            <a:chOff x="2968444" y="3953957"/>
            <a:chExt cx="1712654" cy="1192232"/>
          </a:xfrm>
        </p:grpSpPr>
        <p:pic>
          <p:nvPicPr>
            <p:cNvPr id="3" name="Picture 2">
              <a:extLst>
                <a:ext uri="{FF2B5EF4-FFF2-40B4-BE49-F238E27FC236}">
                  <a16:creationId xmlns:a16="http://schemas.microsoft.com/office/drawing/2014/main" id="{8B095B96-B356-4D15-B67F-E3B07A95F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27460" flipH="1">
              <a:off x="2968444" y="3953957"/>
              <a:ext cx="1712654" cy="1192232"/>
            </a:xfrm>
            <a:prstGeom prst="rect">
              <a:avLst/>
            </a:prstGeom>
          </p:spPr>
        </p:pic>
        <p:pic>
          <p:nvPicPr>
            <p:cNvPr id="4" name="Picture 2" descr="Art, Floral, Flower, Leaf, Leaves, Plant, Red, Rose">
              <a:extLst>
                <a:ext uri="{FF2B5EF4-FFF2-40B4-BE49-F238E27FC236}">
                  <a16:creationId xmlns:a16="http://schemas.microsoft.com/office/drawing/2014/main" id="{9490BA6F-F541-4A44-8B71-E8A8227C9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25212" flipH="1">
              <a:off x="4141284" y="4019550"/>
              <a:ext cx="259265" cy="3905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Straight Connector 10">
            <a:extLst>
              <a:ext uri="{FF2B5EF4-FFF2-40B4-BE49-F238E27FC236}">
                <a16:creationId xmlns:a16="http://schemas.microsoft.com/office/drawing/2014/main" id="{2A834577-922F-4783-9AC2-093A3B950BE3}"/>
              </a:ext>
            </a:extLst>
          </p:cNvPr>
          <p:cNvCxnSpPr>
            <a:cxnSpLocks/>
          </p:cNvCxnSpPr>
          <p:nvPr/>
        </p:nvCxnSpPr>
        <p:spPr>
          <a:xfrm flipH="1">
            <a:off x="387271" y="1285585"/>
            <a:ext cx="9131467" cy="0"/>
          </a:xfrm>
          <a:prstGeom prst="line">
            <a:avLst/>
          </a:prstGeom>
          <a:ln w="28575"/>
        </p:spPr>
        <p:style>
          <a:lnRef idx="3">
            <a:schemeClr val="accent5"/>
          </a:lnRef>
          <a:fillRef idx="0">
            <a:schemeClr val="accent5"/>
          </a:fillRef>
          <a:effectRef idx="2">
            <a:schemeClr val="accent5"/>
          </a:effectRef>
          <a:fontRef idx="minor">
            <a:schemeClr val="tx1"/>
          </a:fontRef>
        </p:style>
      </p:cxnSp>
      <p:pic>
        <p:nvPicPr>
          <p:cNvPr id="12" name="Picture 11">
            <a:extLst>
              <a:ext uri="{FF2B5EF4-FFF2-40B4-BE49-F238E27FC236}">
                <a16:creationId xmlns:a16="http://schemas.microsoft.com/office/drawing/2014/main" id="{3D54EF39-EA94-4DA0-8C8C-95C9FB263194}"/>
              </a:ext>
            </a:extLst>
          </p:cNvPr>
          <p:cNvPicPr>
            <a:picLocks noChangeAspect="1"/>
          </p:cNvPicPr>
          <p:nvPr/>
        </p:nvPicPr>
        <p:blipFill rotWithShape="1">
          <a:blip r:embed="rId5"/>
          <a:srcRect b="10000"/>
          <a:stretch/>
        </p:blipFill>
        <p:spPr>
          <a:xfrm>
            <a:off x="592894" y="1391594"/>
            <a:ext cx="4074198" cy="2118457"/>
          </a:xfrm>
          <a:prstGeom prst="snip2DiagRect">
            <a:avLst/>
          </a:prstGeom>
          <a:solidFill>
            <a:srgbClr val="FFFFFF">
              <a:shade val="85000"/>
            </a:srgbClr>
          </a:solidFill>
          <a:ln w="3175" cap="sq">
            <a:solidFill>
              <a:srgbClr val="00B0F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C0C8357F-3F8C-4862-AF9A-9E67EE7D6D1B}"/>
              </a:ext>
            </a:extLst>
          </p:cNvPr>
          <p:cNvPicPr>
            <a:picLocks noChangeAspect="1"/>
          </p:cNvPicPr>
          <p:nvPr/>
        </p:nvPicPr>
        <p:blipFill>
          <a:blip r:embed="rId6"/>
          <a:stretch>
            <a:fillRect/>
          </a:stretch>
        </p:blipFill>
        <p:spPr>
          <a:xfrm>
            <a:off x="4953000" y="1372770"/>
            <a:ext cx="4394200" cy="2374124"/>
          </a:xfrm>
          <a:prstGeom prst="snip2DiagRect">
            <a:avLst/>
          </a:prstGeom>
          <a:solidFill>
            <a:srgbClr val="FFFFFF">
              <a:shade val="85000"/>
            </a:srgbClr>
          </a:solidFill>
          <a:ln w="3175" cap="sq">
            <a:solidFill>
              <a:srgbClr val="00B0F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32720DEE-1C78-42B2-BC9C-E1D275A37B89}"/>
              </a:ext>
            </a:extLst>
          </p:cNvPr>
          <p:cNvPicPr>
            <a:picLocks noChangeAspect="1"/>
          </p:cNvPicPr>
          <p:nvPr/>
        </p:nvPicPr>
        <p:blipFill>
          <a:blip r:embed="rId7"/>
          <a:stretch>
            <a:fillRect/>
          </a:stretch>
        </p:blipFill>
        <p:spPr>
          <a:xfrm>
            <a:off x="592894" y="3720429"/>
            <a:ext cx="4074198" cy="2498488"/>
          </a:xfrm>
          <a:prstGeom prst="snip2DiagRect">
            <a:avLst/>
          </a:prstGeom>
          <a:solidFill>
            <a:srgbClr val="FFFFFF">
              <a:shade val="85000"/>
            </a:srgbClr>
          </a:solidFill>
          <a:ln w="3175" cap="sq">
            <a:solidFill>
              <a:srgbClr val="00B0F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01EC5D6C-A93F-4BE5-9B3D-DCB5A1505383}"/>
              </a:ext>
            </a:extLst>
          </p:cNvPr>
          <p:cNvPicPr>
            <a:picLocks noChangeAspect="1"/>
          </p:cNvPicPr>
          <p:nvPr/>
        </p:nvPicPr>
        <p:blipFill>
          <a:blip r:embed="rId8"/>
          <a:stretch>
            <a:fillRect/>
          </a:stretch>
        </p:blipFill>
        <p:spPr>
          <a:xfrm>
            <a:off x="4953000" y="3879041"/>
            <a:ext cx="4394200" cy="2299641"/>
          </a:xfrm>
          <a:prstGeom prst="snip2DiagRect">
            <a:avLst/>
          </a:prstGeom>
          <a:solidFill>
            <a:srgbClr val="FFFFFF">
              <a:shade val="85000"/>
            </a:srgbClr>
          </a:solidFill>
          <a:ln w="3175" cap="sq">
            <a:solidFill>
              <a:schemeClr val="accent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7" name="Scroll: Horizontal 16">
            <a:extLst>
              <a:ext uri="{FF2B5EF4-FFF2-40B4-BE49-F238E27FC236}">
                <a16:creationId xmlns:a16="http://schemas.microsoft.com/office/drawing/2014/main" id="{9D21CDFD-B030-459D-85E2-98F7A608BC98}"/>
              </a:ext>
            </a:extLst>
          </p:cNvPr>
          <p:cNvSpPr/>
          <p:nvPr/>
        </p:nvSpPr>
        <p:spPr>
          <a:xfrm>
            <a:off x="3488631" y="2818260"/>
            <a:ext cx="2356921" cy="1221479"/>
          </a:xfrm>
          <a:prstGeom prst="horizontalScroll">
            <a:avLst/>
          </a:prstGeom>
          <a:solidFill>
            <a:schemeClr val="accent1">
              <a:lumMod val="20000"/>
              <a:lumOff val="80000"/>
            </a:schemeClr>
          </a:solidFill>
          <a:ln>
            <a:solidFill>
              <a:srgbClr val="00A4DE"/>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63" dirty="0">
                <a:solidFill>
                  <a:srgbClr val="002060"/>
                </a:solidFill>
                <a:effectLst>
                  <a:outerShdw blurRad="38100" dist="38100" dir="2700000" algn="tl">
                    <a:srgbClr val="000000">
                      <a:alpha val="43137"/>
                    </a:srgbClr>
                  </a:outerShdw>
                </a:effectLst>
              </a:rPr>
              <a:t>Positive Correlation Between</a:t>
            </a:r>
            <a:r>
              <a:rPr lang="en-CA" sz="1463" dirty="0">
                <a:solidFill>
                  <a:schemeClr val="bg1"/>
                </a:solidFill>
                <a:effectLst>
                  <a:outerShdw blurRad="38100" dist="38100" dir="2700000" algn="tl">
                    <a:srgbClr val="000000">
                      <a:alpha val="43137"/>
                    </a:srgbClr>
                  </a:outerShdw>
                </a:effectLst>
              </a:rPr>
              <a:t> </a:t>
            </a:r>
            <a:r>
              <a:rPr lang="en-CA" sz="1463" dirty="0">
                <a:solidFill>
                  <a:srgbClr val="FF0000"/>
                </a:solidFill>
                <a:effectLst>
                  <a:outerShdw blurRad="38100" dist="38100" dir="2700000" algn="tl">
                    <a:srgbClr val="000000">
                      <a:alpha val="43137"/>
                    </a:srgbClr>
                  </a:outerShdw>
                </a:effectLst>
              </a:rPr>
              <a:t>Tasks Restriction</a:t>
            </a:r>
            <a:r>
              <a:rPr lang="en-CA" sz="1463" dirty="0">
                <a:solidFill>
                  <a:schemeClr val="bg1"/>
                </a:solidFill>
                <a:effectLst>
                  <a:outerShdw blurRad="38100" dist="38100" dir="2700000" algn="tl">
                    <a:srgbClr val="000000">
                      <a:alpha val="43137"/>
                    </a:srgbClr>
                  </a:outerShdw>
                </a:effectLst>
              </a:rPr>
              <a:t> </a:t>
            </a:r>
            <a:r>
              <a:rPr lang="en-CA" sz="1463" dirty="0">
                <a:solidFill>
                  <a:srgbClr val="002060"/>
                </a:solidFill>
                <a:effectLst>
                  <a:outerShdw blurRad="38100" dist="38100" dir="2700000" algn="tl">
                    <a:srgbClr val="000000">
                      <a:alpha val="43137"/>
                    </a:srgbClr>
                  </a:outerShdw>
                </a:effectLst>
              </a:rPr>
              <a:t>&amp;</a:t>
            </a:r>
            <a:r>
              <a:rPr lang="en-CA" sz="1463" dirty="0">
                <a:solidFill>
                  <a:schemeClr val="bg1"/>
                </a:solidFill>
                <a:effectLst>
                  <a:outerShdw blurRad="38100" dist="38100" dir="2700000" algn="tl">
                    <a:srgbClr val="000000">
                      <a:alpha val="43137"/>
                    </a:srgbClr>
                  </a:outerShdw>
                </a:effectLst>
              </a:rPr>
              <a:t> </a:t>
            </a:r>
            <a:r>
              <a:rPr lang="en-CA" sz="1463" dirty="0">
                <a:solidFill>
                  <a:srgbClr val="FF0000"/>
                </a:solidFill>
                <a:effectLst>
                  <a:outerShdw blurRad="38100" dist="38100" dir="2700000" algn="tl">
                    <a:srgbClr val="000000">
                      <a:alpha val="43137"/>
                    </a:srgbClr>
                  </a:outerShdw>
                </a:effectLst>
              </a:rPr>
              <a:t>BASFI</a:t>
            </a:r>
            <a:r>
              <a:rPr lang="en-CA" sz="1463" dirty="0">
                <a:solidFill>
                  <a:schemeClr val="bg1"/>
                </a:solidFill>
                <a:effectLst>
                  <a:outerShdw blurRad="38100" dist="38100" dir="2700000" algn="tl">
                    <a:srgbClr val="000000">
                      <a:alpha val="43137"/>
                    </a:srgbClr>
                  </a:outerShdw>
                </a:effectLst>
              </a:rPr>
              <a:t> </a:t>
            </a:r>
            <a:r>
              <a:rPr lang="en-CA" sz="1463" dirty="0">
                <a:solidFill>
                  <a:srgbClr val="FF0000"/>
                </a:solidFill>
                <a:effectLst>
                  <a:outerShdw blurRad="38100" dist="38100" dir="2700000" algn="tl">
                    <a:srgbClr val="000000">
                      <a:alpha val="43137"/>
                    </a:srgbClr>
                  </a:outerShdw>
                </a:effectLst>
              </a:rPr>
              <a:t>Measurements</a:t>
            </a:r>
            <a:endParaRPr lang="en-US" sz="1463" dirty="0">
              <a:solidFill>
                <a:srgbClr val="FF0000"/>
              </a:solidFill>
              <a:effectLst>
                <a:outerShdw blurRad="38100" dist="38100" dir="2700000" algn="tl">
                  <a:srgbClr val="000000">
                    <a:alpha val="43137"/>
                  </a:srgbClr>
                </a:outerShdw>
              </a:effectLst>
            </a:endParaRPr>
          </a:p>
        </p:txBody>
      </p:sp>
      <p:sp>
        <p:nvSpPr>
          <p:cNvPr id="18" name="TextBox 17">
            <a:extLst>
              <a:ext uri="{FF2B5EF4-FFF2-40B4-BE49-F238E27FC236}">
                <a16:creationId xmlns:a16="http://schemas.microsoft.com/office/drawing/2014/main" id="{346DCD8E-B372-48D3-824B-2B2E06B6203B}"/>
              </a:ext>
            </a:extLst>
          </p:cNvPr>
          <p:cNvSpPr txBox="1"/>
          <p:nvPr/>
        </p:nvSpPr>
        <p:spPr>
          <a:xfrm>
            <a:off x="944723" y="725974"/>
            <a:ext cx="8016554" cy="523220"/>
          </a:xfrm>
          <a:prstGeom prst="rect">
            <a:avLst/>
          </a:prstGeom>
          <a:noFill/>
        </p:spPr>
        <p:txBody>
          <a:bodyPr wrap="none" rtlCol="0">
            <a:spAutoFit/>
          </a:bodyPr>
          <a:lstStyle/>
          <a:p>
            <a:r>
              <a:rPr lang="en-CA" sz="2800" dirty="0">
                <a:solidFill>
                  <a:srgbClr val="F60600"/>
                </a:solidFill>
                <a:effectLst>
                  <a:outerShdw blurRad="38100" dist="38100" dir="2700000" algn="tl">
                    <a:srgbClr val="000000">
                      <a:alpha val="43137"/>
                    </a:srgbClr>
                  </a:outerShdw>
                </a:effectLst>
              </a:rPr>
              <a:t>Correlation Analysis – </a:t>
            </a:r>
            <a:r>
              <a:rPr lang="en-CA" sz="2800" dirty="0">
                <a:solidFill>
                  <a:srgbClr val="00B050"/>
                </a:solidFill>
                <a:effectLst>
                  <a:outerShdw blurRad="38100" dist="38100" dir="2700000" algn="tl">
                    <a:srgbClr val="000000">
                      <a:alpha val="43137"/>
                    </a:srgbClr>
                  </a:outerShdw>
                </a:effectLst>
              </a:rPr>
              <a:t>BASFI</a:t>
            </a:r>
            <a:r>
              <a:rPr lang="en-CA" sz="2800" dirty="0">
                <a:solidFill>
                  <a:srgbClr val="00A4DE"/>
                </a:solidFill>
                <a:effectLst>
                  <a:outerShdw blurRad="38100" dist="38100" dir="2700000" algn="tl">
                    <a:srgbClr val="000000">
                      <a:alpha val="43137"/>
                    </a:srgbClr>
                  </a:outerShdw>
                </a:effectLst>
              </a:rPr>
              <a:t> &amp; Tasks' Restriction</a:t>
            </a:r>
            <a:endParaRPr lang="en-US" sz="2800" dirty="0">
              <a:solidFill>
                <a:srgbClr val="00A4DE"/>
              </a:solidFill>
              <a:effectLst>
                <a:outerShdw blurRad="38100" dist="38100" dir="2700000" algn="tl">
                  <a:srgbClr val="000000">
                    <a:alpha val="43137"/>
                  </a:srgbClr>
                </a:outerShdw>
              </a:effectLst>
            </a:endParaRPr>
          </a:p>
        </p:txBody>
      </p:sp>
      <p:pic>
        <p:nvPicPr>
          <p:cNvPr id="20" name="Picture 2" descr="Image result for georgian college logo">
            <a:extLst>
              <a:ext uri="{FF2B5EF4-FFF2-40B4-BE49-F238E27FC236}">
                <a16:creationId xmlns:a16="http://schemas.microsoft.com/office/drawing/2014/main" id="{97EA86B1-2751-4EC4-A932-320B04BF7809}"/>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0" b="100000" l="0" r="100000">
                        <a14:foregroundMark x1="7333" y1="17083" x2="16222" y2="21250"/>
                        <a14:foregroundMark x1="13889" y1="4583" x2="18778" y2="7083"/>
                        <a14:foregroundMark x1="33556" y1="26250" x2="27667" y2="26250"/>
                        <a14:foregroundMark x1="25889" y1="31667" x2="23556" y2="47083"/>
                        <a14:foregroundMark x1="23000" y1="51250" x2="26444" y2="68333"/>
                        <a14:foregroundMark x1="38000" y1="55833" x2="45556" y2="52917"/>
                        <a14:foregroundMark x1="51667" y1="38333" x2="47556" y2="50000"/>
                        <a14:foregroundMark x1="59333" y1="42500" x2="59333" y2="62917"/>
                        <a14:foregroundMark x1="68778" y1="39167" x2="65889" y2="52917"/>
                        <a14:foregroundMark x1="66222" y1="65000" x2="68556" y2="71250"/>
                        <a14:foregroundMark x1="76556" y1="43750" x2="76556" y2="57500"/>
                        <a14:foregroundMark x1="77111" y1="25417" x2="77111" y2="25417"/>
                        <a14:foregroundMark x1="81444" y1="57083" x2="81333" y2="69583"/>
                        <a14:foregroundMark x1="91333" y1="43750" x2="91556" y2="62917"/>
                        <a14:foregroundMark x1="94667" y1="42083" x2="97778" y2="41667"/>
                      </a14:backgroundRemoval>
                    </a14:imgEffect>
                  </a14:imgLayer>
                </a14:imgProps>
              </a:ext>
              <a:ext uri="{28A0092B-C50C-407E-A947-70E740481C1C}">
                <a14:useLocalDpi xmlns:a14="http://schemas.microsoft.com/office/drawing/2010/main" val="0"/>
              </a:ext>
            </a:extLst>
          </a:blip>
          <a:srcRect/>
          <a:stretch>
            <a:fillRect/>
          </a:stretch>
        </p:blipFill>
        <p:spPr bwMode="auto">
          <a:xfrm>
            <a:off x="222406" y="6267490"/>
            <a:ext cx="966850" cy="25782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9435A31B-1EB4-4B24-A1A8-0E4AD08DF46C}"/>
              </a:ext>
            </a:extLst>
          </p:cNvPr>
          <p:cNvPicPr>
            <a:picLocks noChangeAspect="1"/>
          </p:cNvPicPr>
          <p:nvPr/>
        </p:nvPicPr>
        <p:blipFill>
          <a:blip r:embed="rId11"/>
          <a:stretch>
            <a:fillRect/>
          </a:stretch>
        </p:blipFill>
        <p:spPr>
          <a:xfrm>
            <a:off x="7755381" y="153221"/>
            <a:ext cx="786142" cy="4607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Picture 23">
            <a:extLst>
              <a:ext uri="{FF2B5EF4-FFF2-40B4-BE49-F238E27FC236}">
                <a16:creationId xmlns:a16="http://schemas.microsoft.com/office/drawing/2014/main" id="{8B2221AE-5B96-4A6D-8A56-1E65A2C0D92F}"/>
              </a:ext>
            </a:extLst>
          </p:cNvPr>
          <p:cNvPicPr>
            <a:picLocks noChangeAspect="1"/>
          </p:cNvPicPr>
          <p:nvPr/>
        </p:nvPicPr>
        <p:blipFill>
          <a:blip r:embed="rId12"/>
          <a:stretch>
            <a:fillRect/>
          </a:stretch>
        </p:blipFill>
        <p:spPr>
          <a:xfrm>
            <a:off x="8628746" y="167569"/>
            <a:ext cx="889992" cy="4607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03677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80">
                                          <p:stCondLst>
                                            <p:cond delay="0"/>
                                          </p:stCondLst>
                                        </p:cTn>
                                        <p:tgtEl>
                                          <p:spTgt spid="17"/>
                                        </p:tgtEl>
                                      </p:cBhvr>
                                    </p:animEffect>
                                    <p:anim calcmode="lin" valueType="num">
                                      <p:cBhvr>
                                        <p:cTn id="2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3" dur="26">
                                          <p:stCondLst>
                                            <p:cond delay="650"/>
                                          </p:stCondLst>
                                        </p:cTn>
                                        <p:tgtEl>
                                          <p:spTgt spid="17"/>
                                        </p:tgtEl>
                                      </p:cBhvr>
                                      <p:to x="100000" y="60000"/>
                                    </p:animScale>
                                    <p:animScale>
                                      <p:cBhvr>
                                        <p:cTn id="34" dur="166" decel="50000">
                                          <p:stCondLst>
                                            <p:cond delay="676"/>
                                          </p:stCondLst>
                                        </p:cTn>
                                        <p:tgtEl>
                                          <p:spTgt spid="17"/>
                                        </p:tgtEl>
                                      </p:cBhvr>
                                      <p:to x="100000" y="100000"/>
                                    </p:animScale>
                                    <p:animScale>
                                      <p:cBhvr>
                                        <p:cTn id="35" dur="26">
                                          <p:stCondLst>
                                            <p:cond delay="1312"/>
                                          </p:stCondLst>
                                        </p:cTn>
                                        <p:tgtEl>
                                          <p:spTgt spid="17"/>
                                        </p:tgtEl>
                                      </p:cBhvr>
                                      <p:to x="100000" y="80000"/>
                                    </p:animScale>
                                    <p:animScale>
                                      <p:cBhvr>
                                        <p:cTn id="36" dur="166" decel="50000">
                                          <p:stCondLst>
                                            <p:cond delay="1338"/>
                                          </p:stCondLst>
                                        </p:cTn>
                                        <p:tgtEl>
                                          <p:spTgt spid="17"/>
                                        </p:tgtEl>
                                      </p:cBhvr>
                                      <p:to x="100000" y="100000"/>
                                    </p:animScale>
                                    <p:animScale>
                                      <p:cBhvr>
                                        <p:cTn id="37" dur="26">
                                          <p:stCondLst>
                                            <p:cond delay="1642"/>
                                          </p:stCondLst>
                                        </p:cTn>
                                        <p:tgtEl>
                                          <p:spTgt spid="17"/>
                                        </p:tgtEl>
                                      </p:cBhvr>
                                      <p:to x="100000" y="90000"/>
                                    </p:animScale>
                                    <p:animScale>
                                      <p:cBhvr>
                                        <p:cTn id="38" dur="166" decel="50000">
                                          <p:stCondLst>
                                            <p:cond delay="1668"/>
                                          </p:stCondLst>
                                        </p:cTn>
                                        <p:tgtEl>
                                          <p:spTgt spid="17"/>
                                        </p:tgtEl>
                                      </p:cBhvr>
                                      <p:to x="100000" y="100000"/>
                                    </p:animScale>
                                    <p:animScale>
                                      <p:cBhvr>
                                        <p:cTn id="39" dur="26">
                                          <p:stCondLst>
                                            <p:cond delay="1808"/>
                                          </p:stCondLst>
                                        </p:cTn>
                                        <p:tgtEl>
                                          <p:spTgt spid="17"/>
                                        </p:tgtEl>
                                      </p:cBhvr>
                                      <p:to x="100000" y="95000"/>
                                    </p:animScale>
                                    <p:animScale>
                                      <p:cBhvr>
                                        <p:cTn id="4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03A09-A508-4BC6-8EC7-337FE222DDAC}"/>
              </a:ext>
            </a:extLst>
          </p:cNvPr>
          <p:cNvGrpSpPr/>
          <p:nvPr/>
        </p:nvGrpSpPr>
        <p:grpSpPr>
          <a:xfrm>
            <a:off x="82406" y="751290"/>
            <a:ext cx="722461" cy="536179"/>
            <a:chOff x="2968444" y="3953957"/>
            <a:chExt cx="1712654" cy="1192232"/>
          </a:xfrm>
        </p:grpSpPr>
        <p:pic>
          <p:nvPicPr>
            <p:cNvPr id="3" name="Picture 2">
              <a:extLst>
                <a:ext uri="{FF2B5EF4-FFF2-40B4-BE49-F238E27FC236}">
                  <a16:creationId xmlns:a16="http://schemas.microsoft.com/office/drawing/2014/main" id="{8B095B96-B356-4D15-B67F-E3B07A95F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27460" flipH="1">
              <a:off x="2968444" y="3953957"/>
              <a:ext cx="1712654" cy="1192232"/>
            </a:xfrm>
            <a:prstGeom prst="rect">
              <a:avLst/>
            </a:prstGeom>
          </p:spPr>
        </p:pic>
        <p:pic>
          <p:nvPicPr>
            <p:cNvPr id="4" name="Picture 2" descr="Art, Floral, Flower, Leaf, Leaves, Plant, Red, Rose">
              <a:extLst>
                <a:ext uri="{FF2B5EF4-FFF2-40B4-BE49-F238E27FC236}">
                  <a16:creationId xmlns:a16="http://schemas.microsoft.com/office/drawing/2014/main" id="{9490BA6F-F541-4A44-8B71-E8A8227C9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25212" flipH="1">
              <a:off x="4141284" y="4019550"/>
              <a:ext cx="259265" cy="39052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E3EC263E-075D-4A3E-BDD8-D63D7A397C3B}"/>
              </a:ext>
            </a:extLst>
          </p:cNvPr>
          <p:cNvSpPr txBox="1"/>
          <p:nvPr/>
        </p:nvSpPr>
        <p:spPr>
          <a:xfrm>
            <a:off x="705826" y="725974"/>
            <a:ext cx="8776698" cy="592470"/>
          </a:xfrm>
          <a:prstGeom prst="rect">
            <a:avLst/>
          </a:prstGeom>
          <a:noFill/>
        </p:spPr>
        <p:txBody>
          <a:bodyPr wrap="none" rtlCol="0">
            <a:spAutoFit/>
          </a:bodyPr>
          <a:lstStyle/>
          <a:p>
            <a:r>
              <a:rPr lang="en-CA" sz="3250" dirty="0">
                <a:solidFill>
                  <a:srgbClr val="F60600"/>
                </a:solidFill>
                <a:effectLst>
                  <a:outerShdw blurRad="38100" dist="38100" dir="2700000" algn="tl">
                    <a:srgbClr val="000000">
                      <a:alpha val="43137"/>
                    </a:srgbClr>
                  </a:outerShdw>
                </a:effectLst>
              </a:rPr>
              <a:t>Physical Wellness – </a:t>
            </a:r>
            <a:r>
              <a:rPr lang="en-CA" sz="3250" dirty="0">
                <a:solidFill>
                  <a:srgbClr val="00A4DE"/>
                </a:solidFill>
                <a:effectLst>
                  <a:outerShdw blurRad="38100" dist="38100" dir="2700000" algn="tl">
                    <a:srgbClr val="000000">
                      <a:alpha val="43137"/>
                    </a:srgbClr>
                  </a:outerShdw>
                </a:effectLst>
              </a:rPr>
              <a:t>Other Restricted Activities</a:t>
            </a:r>
            <a:endParaRPr lang="en-US" sz="3250" dirty="0">
              <a:solidFill>
                <a:srgbClr val="00A4DE"/>
              </a:solidFill>
              <a:effectLst>
                <a:outerShdw blurRad="38100" dist="38100" dir="2700000" algn="tl">
                  <a:srgbClr val="000000">
                    <a:alpha val="43137"/>
                  </a:srgbClr>
                </a:outerShdw>
              </a:effectLst>
            </a:endParaRPr>
          </a:p>
        </p:txBody>
      </p:sp>
      <p:cxnSp>
        <p:nvCxnSpPr>
          <p:cNvPr id="11" name="Straight Connector 10">
            <a:extLst>
              <a:ext uri="{FF2B5EF4-FFF2-40B4-BE49-F238E27FC236}">
                <a16:creationId xmlns:a16="http://schemas.microsoft.com/office/drawing/2014/main" id="{2A834577-922F-4783-9AC2-093A3B950BE3}"/>
              </a:ext>
            </a:extLst>
          </p:cNvPr>
          <p:cNvCxnSpPr>
            <a:cxnSpLocks/>
          </p:cNvCxnSpPr>
          <p:nvPr/>
        </p:nvCxnSpPr>
        <p:spPr>
          <a:xfrm flipH="1">
            <a:off x="387271" y="1285585"/>
            <a:ext cx="9131467" cy="0"/>
          </a:xfrm>
          <a:prstGeom prst="line">
            <a:avLst/>
          </a:prstGeom>
          <a:ln w="28575"/>
        </p:spPr>
        <p:style>
          <a:lnRef idx="3">
            <a:schemeClr val="accent5"/>
          </a:lnRef>
          <a:fillRef idx="0">
            <a:schemeClr val="accent5"/>
          </a:fillRef>
          <a:effectRef idx="2">
            <a:schemeClr val="accent5"/>
          </a:effectRef>
          <a:fontRef idx="minor">
            <a:schemeClr val="tx1"/>
          </a:fontRef>
        </p:style>
      </p:cxnSp>
      <p:pic>
        <p:nvPicPr>
          <p:cNvPr id="13" name="Picture 12">
            <a:extLst>
              <a:ext uri="{FF2B5EF4-FFF2-40B4-BE49-F238E27FC236}">
                <a16:creationId xmlns:a16="http://schemas.microsoft.com/office/drawing/2014/main" id="{EC6E14B6-6499-45F8-8E0B-6C34D68BF729}"/>
              </a:ext>
            </a:extLst>
          </p:cNvPr>
          <p:cNvPicPr>
            <a:picLocks noChangeAspect="1"/>
          </p:cNvPicPr>
          <p:nvPr/>
        </p:nvPicPr>
        <p:blipFill>
          <a:blip r:embed="rId5"/>
          <a:stretch>
            <a:fillRect/>
          </a:stretch>
        </p:blipFill>
        <p:spPr>
          <a:xfrm>
            <a:off x="443636" y="1554741"/>
            <a:ext cx="7986860" cy="4017673"/>
          </a:xfrm>
          <a:prstGeom prst="rect">
            <a:avLst/>
          </a:prstGeom>
          <a:ln>
            <a:noFill/>
          </a:ln>
          <a:effectLst>
            <a:outerShdw blurRad="292100" dist="139700" dir="2700000" algn="tl" rotWithShape="0">
              <a:srgbClr val="333333">
                <a:alpha val="65000"/>
              </a:srgbClr>
            </a:outerShdw>
          </a:effectLst>
        </p:spPr>
      </p:pic>
      <p:pic>
        <p:nvPicPr>
          <p:cNvPr id="16" name="Picture 2" descr="Image result for georgian college logo">
            <a:extLst>
              <a:ext uri="{FF2B5EF4-FFF2-40B4-BE49-F238E27FC236}">
                <a16:creationId xmlns:a16="http://schemas.microsoft.com/office/drawing/2014/main" id="{5CC6AAAB-4887-4413-85E0-7813AE5EBA9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foregroundMark x1="7333" y1="17083" x2="16222" y2="21250"/>
                        <a14:foregroundMark x1="13889" y1="4583" x2="18778" y2="7083"/>
                        <a14:foregroundMark x1="33556" y1="26250" x2="27667" y2="26250"/>
                        <a14:foregroundMark x1="25889" y1="31667" x2="23556" y2="47083"/>
                        <a14:foregroundMark x1="23000" y1="51250" x2="26444" y2="68333"/>
                        <a14:foregroundMark x1="38000" y1="55833" x2="45556" y2="52917"/>
                        <a14:foregroundMark x1="51667" y1="38333" x2="47556" y2="50000"/>
                        <a14:foregroundMark x1="59333" y1="42500" x2="59333" y2="62917"/>
                        <a14:foregroundMark x1="68778" y1="39167" x2="65889" y2="52917"/>
                        <a14:foregroundMark x1="66222" y1="65000" x2="68556" y2="71250"/>
                        <a14:foregroundMark x1="76556" y1="43750" x2="76556" y2="57500"/>
                        <a14:foregroundMark x1="77111" y1="25417" x2="77111" y2="25417"/>
                        <a14:foregroundMark x1="81444" y1="57083" x2="81333" y2="69583"/>
                        <a14:foregroundMark x1="91333" y1="43750" x2="91556" y2="62917"/>
                        <a14:foregroundMark x1="94667" y1="42083" x2="97778" y2="41667"/>
                      </a14:backgroundRemoval>
                    </a14:imgEffect>
                  </a14:imgLayer>
                </a14:imgProps>
              </a:ext>
              <a:ext uri="{28A0092B-C50C-407E-A947-70E740481C1C}">
                <a14:useLocalDpi xmlns:a14="http://schemas.microsoft.com/office/drawing/2010/main" val="0"/>
              </a:ext>
            </a:extLst>
          </a:blip>
          <a:srcRect/>
          <a:stretch>
            <a:fillRect/>
          </a:stretch>
        </p:blipFill>
        <p:spPr bwMode="auto">
          <a:xfrm>
            <a:off x="222406" y="6267490"/>
            <a:ext cx="966850" cy="25782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7528B00-AE76-40CE-A792-E8415BED0ECA}"/>
              </a:ext>
            </a:extLst>
          </p:cNvPr>
          <p:cNvSpPr txBox="1"/>
          <p:nvPr/>
        </p:nvSpPr>
        <p:spPr>
          <a:xfrm rot="968719">
            <a:off x="6973554" y="1924794"/>
            <a:ext cx="2537560" cy="1600438"/>
          </a:xfrm>
          <a:prstGeom prst="rect">
            <a:avLst/>
          </a:prstGeom>
          <a:solidFill>
            <a:srgbClr val="F3FFFF"/>
          </a:solidFill>
          <a:ln/>
        </p:spPr>
        <p:style>
          <a:lnRef idx="2">
            <a:schemeClr val="accent4"/>
          </a:lnRef>
          <a:fillRef idx="1">
            <a:schemeClr val="lt1"/>
          </a:fillRef>
          <a:effectRef idx="0">
            <a:schemeClr val="accent4"/>
          </a:effectRef>
          <a:fontRef idx="minor">
            <a:schemeClr val="dk1"/>
          </a:fontRef>
        </p:style>
        <p:txBody>
          <a:bodyPr wrap="square" rtlCol="0" anchor="t">
            <a:spAutoFit/>
          </a:bodyPr>
          <a:lstStyle/>
          <a:p>
            <a:pPr marL="171450" indent="-171450">
              <a:buFont typeface="Wingdings" panose="05000000000000000000" pitchFamily="2" charset="2"/>
              <a:buChar char="Ø"/>
            </a:pPr>
            <a:r>
              <a:rPr lang="en-US" sz="1400" b="1" dirty="0">
                <a:solidFill>
                  <a:srgbClr val="FF0000"/>
                </a:solidFill>
                <a:ea typeface="Calibri" panose="020F0502020204030204" pitchFamily="34" charset="0"/>
                <a:cs typeface="Times New Roman" panose="02020603050405020304" pitchFamily="18" charset="0"/>
              </a:rPr>
              <a:t>19.3% </a:t>
            </a:r>
            <a:r>
              <a:rPr lang="en-US" sz="1400" dirty="0">
                <a:solidFill>
                  <a:srgbClr val="0070C0"/>
                </a:solidFill>
                <a:ea typeface="Calibri" panose="020F0502020204030204" pitchFamily="34" charset="0"/>
                <a:cs typeface="Times New Roman" panose="02020603050405020304" pitchFamily="18" charset="0"/>
              </a:rPr>
              <a:t>of the patients were </a:t>
            </a:r>
            <a:r>
              <a:rPr lang="en-US" sz="1400" b="1" dirty="0">
                <a:solidFill>
                  <a:srgbClr val="00B050"/>
                </a:solidFill>
                <a:ea typeface="Calibri" panose="020F0502020204030204" pitchFamily="34" charset="0"/>
                <a:cs typeface="Times New Roman" panose="02020603050405020304" pitchFamily="18" charset="0"/>
              </a:rPr>
              <a:t>Restricted Doing Sport</a:t>
            </a:r>
          </a:p>
          <a:p>
            <a:pPr marL="171450" indent="-171450">
              <a:buFont typeface="Wingdings" panose="05000000000000000000" pitchFamily="2" charset="2"/>
              <a:buChar char="Ø"/>
            </a:pPr>
            <a:r>
              <a:rPr lang="en-US" sz="1400" b="1" dirty="0">
                <a:solidFill>
                  <a:srgbClr val="FF0000"/>
                </a:solidFill>
                <a:ea typeface="Calibri" panose="020F0502020204030204" pitchFamily="34" charset="0"/>
                <a:cs typeface="Times New Roman" panose="02020603050405020304" pitchFamily="18" charset="0"/>
              </a:rPr>
              <a:t>The Majority </a:t>
            </a:r>
            <a:r>
              <a:rPr lang="en-US" sz="1400" dirty="0">
                <a:solidFill>
                  <a:srgbClr val="0070C0"/>
                </a:solidFill>
                <a:ea typeface="Calibri" panose="020F0502020204030204" pitchFamily="34" charset="0"/>
                <a:cs typeface="Times New Roman" panose="02020603050405020304" pitchFamily="18" charset="0"/>
              </a:rPr>
              <a:t>were </a:t>
            </a:r>
            <a:r>
              <a:rPr lang="en-US" sz="1400" b="1" dirty="0">
                <a:solidFill>
                  <a:srgbClr val="00B050"/>
                </a:solidFill>
                <a:ea typeface="Calibri" panose="020F0502020204030204" pitchFamily="34" charset="0"/>
                <a:cs typeface="Times New Roman" panose="02020603050405020304" pitchFamily="18" charset="0"/>
              </a:rPr>
              <a:t>Restricted other activities </a:t>
            </a:r>
            <a:r>
              <a:rPr lang="en-US" sz="1400" dirty="0">
                <a:solidFill>
                  <a:srgbClr val="0070C0"/>
                </a:solidFill>
                <a:ea typeface="Calibri" panose="020F0502020204030204" pitchFamily="34" charset="0"/>
                <a:cs typeface="Times New Roman" panose="02020603050405020304" pitchFamily="18" charset="0"/>
              </a:rPr>
              <a:t>in their private and social life (e.g. intimacy, vacation)</a:t>
            </a:r>
            <a:endParaRPr lang="en-US" sz="1400" dirty="0">
              <a:solidFill>
                <a:srgbClr val="0070C0"/>
              </a:solidFill>
              <a:latin typeface="+mj-lt"/>
              <a:ea typeface="Calibri" panose="020F0502020204030204" pitchFamily="34" charset="0"/>
              <a:cs typeface="Times New Roman" panose="02020603050405020304" pitchFamily="18" charset="0"/>
            </a:endParaRPr>
          </a:p>
          <a:p>
            <a:pPr marL="171450" indent="-171450">
              <a:buFont typeface="Wingdings" panose="05000000000000000000" pitchFamily="2" charset="2"/>
              <a:buChar char="Ø"/>
            </a:pPr>
            <a:endParaRPr lang="en-US" sz="1400" dirty="0">
              <a:solidFill>
                <a:srgbClr val="00B050"/>
              </a:solidFill>
              <a:latin typeface="+mj-lt"/>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F9303E32-E234-485C-AC78-5AC092EF103A}"/>
              </a:ext>
            </a:extLst>
          </p:cNvPr>
          <p:cNvPicPr>
            <a:picLocks noChangeAspect="1"/>
          </p:cNvPicPr>
          <p:nvPr/>
        </p:nvPicPr>
        <p:blipFill>
          <a:blip r:embed="rId8"/>
          <a:stretch>
            <a:fillRect/>
          </a:stretch>
        </p:blipFill>
        <p:spPr>
          <a:xfrm>
            <a:off x="7755381" y="153221"/>
            <a:ext cx="786142" cy="4607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a:extLst>
              <a:ext uri="{FF2B5EF4-FFF2-40B4-BE49-F238E27FC236}">
                <a16:creationId xmlns:a16="http://schemas.microsoft.com/office/drawing/2014/main" id="{33FB11E2-E186-4881-A9FF-2332683A3334}"/>
              </a:ext>
            </a:extLst>
          </p:cNvPr>
          <p:cNvPicPr>
            <a:picLocks noChangeAspect="1"/>
          </p:cNvPicPr>
          <p:nvPr/>
        </p:nvPicPr>
        <p:blipFill>
          <a:blip r:embed="rId9"/>
          <a:stretch>
            <a:fillRect/>
          </a:stretch>
        </p:blipFill>
        <p:spPr>
          <a:xfrm>
            <a:off x="8628746" y="167569"/>
            <a:ext cx="889992" cy="460781"/>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03E7AD1C-E2A6-4482-B963-9ABE60138AA5}"/>
              </a:ext>
            </a:extLst>
          </p:cNvPr>
          <p:cNvPicPr>
            <a:picLocks noChangeAspect="1"/>
          </p:cNvPicPr>
          <p:nvPr/>
        </p:nvPicPr>
        <p:blipFill>
          <a:blip r:embed="rId10"/>
          <a:stretch>
            <a:fillRect/>
          </a:stretch>
        </p:blipFill>
        <p:spPr>
          <a:xfrm>
            <a:off x="9034670" y="5956872"/>
            <a:ext cx="648924" cy="7335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985292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18B22242-2F8D-4B33-9A09-5D387A0BA353}"/>
              </a:ext>
            </a:extLst>
          </p:cNvPr>
          <p:cNvPicPr>
            <a:picLocks noChangeAspect="1"/>
          </p:cNvPicPr>
          <p:nvPr/>
        </p:nvPicPr>
        <p:blipFill>
          <a:blip r:embed="rId3"/>
          <a:stretch>
            <a:fillRect/>
          </a:stretch>
        </p:blipFill>
        <p:spPr>
          <a:xfrm>
            <a:off x="387266" y="1446699"/>
            <a:ext cx="9131467" cy="4423075"/>
          </a:xfrm>
          <a:prstGeom prst="rect">
            <a:avLst/>
          </a:prstGeom>
          <a:ln>
            <a:noFill/>
          </a:ln>
          <a:effectLst>
            <a:outerShdw blurRad="292100" dist="139700" dir="2700000" algn="tl" rotWithShape="0">
              <a:srgbClr val="333333">
                <a:alpha val="65000"/>
              </a:srgbClr>
            </a:outerShdw>
          </a:effectLst>
        </p:spPr>
      </p:pic>
      <p:cxnSp>
        <p:nvCxnSpPr>
          <p:cNvPr id="43" name="Straight Arrow Connector 42">
            <a:extLst>
              <a:ext uri="{FF2B5EF4-FFF2-40B4-BE49-F238E27FC236}">
                <a16:creationId xmlns:a16="http://schemas.microsoft.com/office/drawing/2014/main" id="{68734B9B-8495-4FEF-B67A-80D329402338}"/>
              </a:ext>
            </a:extLst>
          </p:cNvPr>
          <p:cNvCxnSpPr>
            <a:cxnSpLocks/>
          </p:cNvCxnSpPr>
          <p:nvPr/>
        </p:nvCxnSpPr>
        <p:spPr>
          <a:xfrm>
            <a:off x="5205911" y="3482571"/>
            <a:ext cx="964096" cy="701803"/>
          </a:xfrm>
          <a:prstGeom prst="straightConnector1">
            <a:avLst/>
          </a:prstGeom>
          <a:ln w="38100">
            <a:solidFill>
              <a:schemeClr val="accent4">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AC003A09-A508-4BC6-8EC7-337FE222DDAC}"/>
              </a:ext>
            </a:extLst>
          </p:cNvPr>
          <p:cNvGrpSpPr/>
          <p:nvPr/>
        </p:nvGrpSpPr>
        <p:grpSpPr>
          <a:xfrm>
            <a:off x="82406" y="751290"/>
            <a:ext cx="722461" cy="536179"/>
            <a:chOff x="2968444" y="3953957"/>
            <a:chExt cx="1712654" cy="1192232"/>
          </a:xfrm>
        </p:grpSpPr>
        <p:pic>
          <p:nvPicPr>
            <p:cNvPr id="3" name="Picture 2">
              <a:extLst>
                <a:ext uri="{FF2B5EF4-FFF2-40B4-BE49-F238E27FC236}">
                  <a16:creationId xmlns:a16="http://schemas.microsoft.com/office/drawing/2014/main" id="{8B095B96-B356-4D15-B67F-E3B07A95F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427460" flipH="1">
              <a:off x="2968444" y="3953957"/>
              <a:ext cx="1712654" cy="1192232"/>
            </a:xfrm>
            <a:prstGeom prst="rect">
              <a:avLst/>
            </a:prstGeom>
          </p:spPr>
        </p:pic>
        <p:pic>
          <p:nvPicPr>
            <p:cNvPr id="4" name="Picture 2" descr="Art, Floral, Flower, Leaf, Leaves, Plant, Red, Rose">
              <a:extLst>
                <a:ext uri="{FF2B5EF4-FFF2-40B4-BE49-F238E27FC236}">
                  <a16:creationId xmlns:a16="http://schemas.microsoft.com/office/drawing/2014/main" id="{9490BA6F-F541-4A44-8B71-E8A8227C94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825212" flipH="1">
              <a:off x="4141284" y="4019550"/>
              <a:ext cx="259265" cy="3905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Straight Connector 10">
            <a:extLst>
              <a:ext uri="{FF2B5EF4-FFF2-40B4-BE49-F238E27FC236}">
                <a16:creationId xmlns:a16="http://schemas.microsoft.com/office/drawing/2014/main" id="{2A834577-922F-4783-9AC2-093A3B950BE3}"/>
              </a:ext>
            </a:extLst>
          </p:cNvPr>
          <p:cNvCxnSpPr>
            <a:cxnSpLocks/>
          </p:cNvCxnSpPr>
          <p:nvPr/>
        </p:nvCxnSpPr>
        <p:spPr>
          <a:xfrm flipH="1">
            <a:off x="387271" y="1285585"/>
            <a:ext cx="9131467" cy="0"/>
          </a:xfrm>
          <a:prstGeom prst="line">
            <a:avLst/>
          </a:prstGeom>
          <a:ln w="28575"/>
        </p:spPr>
        <p:style>
          <a:lnRef idx="3">
            <a:schemeClr val="accent5"/>
          </a:lnRef>
          <a:fillRef idx="0">
            <a:schemeClr val="accent5"/>
          </a:fillRef>
          <a:effectRef idx="2">
            <a:schemeClr val="accent5"/>
          </a:effectRef>
          <a:fontRef idx="minor">
            <a:schemeClr val="tx1"/>
          </a:fontRef>
        </p:style>
      </p:cxnSp>
      <p:pic>
        <p:nvPicPr>
          <p:cNvPr id="20" name="Picture 19">
            <a:extLst>
              <a:ext uri="{FF2B5EF4-FFF2-40B4-BE49-F238E27FC236}">
                <a16:creationId xmlns:a16="http://schemas.microsoft.com/office/drawing/2014/main" id="{14C97A76-43EC-49AE-BBD0-8E7EC6A89564}"/>
              </a:ext>
            </a:extLst>
          </p:cNvPr>
          <p:cNvPicPr>
            <a:picLocks noChangeAspect="1"/>
          </p:cNvPicPr>
          <p:nvPr/>
        </p:nvPicPr>
        <p:blipFill>
          <a:blip r:embed="rId6"/>
          <a:stretch>
            <a:fillRect/>
          </a:stretch>
        </p:blipFill>
        <p:spPr>
          <a:xfrm>
            <a:off x="7921908" y="94695"/>
            <a:ext cx="786142" cy="4607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 name="Picture 20">
            <a:extLst>
              <a:ext uri="{FF2B5EF4-FFF2-40B4-BE49-F238E27FC236}">
                <a16:creationId xmlns:a16="http://schemas.microsoft.com/office/drawing/2014/main" id="{A1ACFABF-683D-4587-A2D3-FCCBE741C91D}"/>
              </a:ext>
            </a:extLst>
          </p:cNvPr>
          <p:cNvPicPr>
            <a:picLocks noChangeAspect="1"/>
          </p:cNvPicPr>
          <p:nvPr/>
        </p:nvPicPr>
        <p:blipFill>
          <a:blip r:embed="rId7"/>
          <a:stretch>
            <a:fillRect/>
          </a:stretch>
        </p:blipFill>
        <p:spPr>
          <a:xfrm>
            <a:off x="8827320" y="103564"/>
            <a:ext cx="889992" cy="460781"/>
          </a:xfrm>
          <a:prstGeom prst="rect">
            <a:avLst/>
          </a:prstGeom>
          <a:ln>
            <a:noFill/>
          </a:ln>
          <a:effectLst>
            <a:outerShdw blurRad="292100" dist="139700" dir="2700000" algn="tl" rotWithShape="0">
              <a:srgbClr val="333333">
                <a:alpha val="65000"/>
              </a:srgbClr>
            </a:outerShdw>
          </a:effectLst>
        </p:spPr>
      </p:pic>
      <p:pic>
        <p:nvPicPr>
          <p:cNvPr id="22" name="Picture 2" descr="Image result for georgian college logo">
            <a:extLst>
              <a:ext uri="{FF2B5EF4-FFF2-40B4-BE49-F238E27FC236}">
                <a16:creationId xmlns:a16="http://schemas.microsoft.com/office/drawing/2014/main" id="{17BEE17B-DEFA-4101-B9BA-73A76CA4C82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100000" l="0" r="100000">
                        <a14:foregroundMark x1="7333" y1="17083" x2="16222" y2="21250"/>
                        <a14:foregroundMark x1="13889" y1="4583" x2="18778" y2="7083"/>
                        <a14:foregroundMark x1="33556" y1="26250" x2="27667" y2="26250"/>
                        <a14:foregroundMark x1="25889" y1="31667" x2="23556" y2="47083"/>
                        <a14:foregroundMark x1="23000" y1="51250" x2="26444" y2="68333"/>
                        <a14:foregroundMark x1="38000" y1="55833" x2="45556" y2="52917"/>
                        <a14:foregroundMark x1="51667" y1="38333" x2="47556" y2="50000"/>
                        <a14:foregroundMark x1="59333" y1="42500" x2="59333" y2="62917"/>
                        <a14:foregroundMark x1="68778" y1="39167" x2="65889" y2="52917"/>
                        <a14:foregroundMark x1="66222" y1="65000" x2="68556" y2="71250"/>
                        <a14:foregroundMark x1="76556" y1="43750" x2="76556" y2="57500"/>
                        <a14:foregroundMark x1="77111" y1="25417" x2="77111" y2="25417"/>
                        <a14:foregroundMark x1="81444" y1="57083" x2="81333" y2="69583"/>
                        <a14:foregroundMark x1="91333" y1="43750" x2="91556" y2="62917"/>
                        <a14:foregroundMark x1="94667" y1="42083" x2="97778" y2="41667"/>
                      </a14:backgroundRemoval>
                    </a14:imgEffect>
                  </a14:imgLayer>
                </a14:imgProps>
              </a:ext>
              <a:ext uri="{28A0092B-C50C-407E-A947-70E740481C1C}">
                <a14:useLocalDpi xmlns:a14="http://schemas.microsoft.com/office/drawing/2010/main" val="0"/>
              </a:ext>
            </a:extLst>
          </a:blip>
          <a:srcRect/>
          <a:stretch>
            <a:fillRect/>
          </a:stretch>
        </p:blipFill>
        <p:spPr bwMode="auto">
          <a:xfrm>
            <a:off x="222406" y="6267490"/>
            <a:ext cx="966850" cy="25782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758AC72-00C2-4052-AD91-46A2420AA9B4}"/>
              </a:ext>
            </a:extLst>
          </p:cNvPr>
          <p:cNvSpPr txBox="1"/>
          <p:nvPr/>
        </p:nvSpPr>
        <p:spPr>
          <a:xfrm>
            <a:off x="1006279" y="670668"/>
            <a:ext cx="7893443" cy="592470"/>
          </a:xfrm>
          <a:prstGeom prst="rect">
            <a:avLst/>
          </a:prstGeom>
          <a:noFill/>
        </p:spPr>
        <p:txBody>
          <a:bodyPr wrap="none" rtlCol="0">
            <a:spAutoFit/>
          </a:bodyPr>
          <a:lstStyle/>
          <a:p>
            <a:r>
              <a:rPr lang="en-CA" sz="3250" dirty="0">
                <a:solidFill>
                  <a:srgbClr val="F60600"/>
                </a:solidFill>
                <a:effectLst>
                  <a:outerShdw blurRad="38100" dist="38100" dir="2700000" algn="tl">
                    <a:srgbClr val="000000">
                      <a:alpha val="43137"/>
                    </a:srgbClr>
                  </a:outerShdw>
                </a:effectLst>
              </a:rPr>
              <a:t>Wellness – </a:t>
            </a:r>
            <a:r>
              <a:rPr lang="en-CA" sz="3250" dirty="0">
                <a:solidFill>
                  <a:srgbClr val="00B0F0"/>
                </a:solidFill>
                <a:effectLst>
                  <a:outerShdw blurRad="38100" dist="38100" dir="2700000" algn="tl">
                    <a:srgbClr val="000000">
                      <a:alpha val="43137"/>
                    </a:srgbClr>
                  </a:outerShdw>
                </a:effectLst>
              </a:rPr>
              <a:t>Managing</a:t>
            </a:r>
            <a:r>
              <a:rPr lang="en-CA" sz="3250" dirty="0">
                <a:solidFill>
                  <a:srgbClr val="F60600"/>
                </a:solidFill>
                <a:effectLst>
                  <a:outerShdw blurRad="38100" dist="38100" dir="2700000" algn="tl">
                    <a:srgbClr val="000000">
                      <a:alpha val="43137"/>
                    </a:srgbClr>
                  </a:outerShdw>
                </a:effectLst>
              </a:rPr>
              <a:t> </a:t>
            </a:r>
            <a:r>
              <a:rPr lang="en-CA" sz="3250" dirty="0">
                <a:solidFill>
                  <a:srgbClr val="00B0F0"/>
                </a:solidFill>
                <a:effectLst>
                  <a:outerShdw blurRad="38100" dist="38100" dir="2700000" algn="tl">
                    <a:srgbClr val="000000">
                      <a:alpha val="43137"/>
                    </a:srgbClr>
                  </a:outerShdw>
                </a:effectLst>
              </a:rPr>
              <a:t>AS by </a:t>
            </a:r>
            <a:r>
              <a:rPr lang="en-CA" sz="3250" dirty="0">
                <a:solidFill>
                  <a:srgbClr val="00B050"/>
                </a:solidFill>
                <a:effectLst>
                  <a:outerShdw blurRad="38100" dist="38100" dir="2700000" algn="tl">
                    <a:srgbClr val="000000">
                      <a:alpha val="43137"/>
                    </a:srgbClr>
                  </a:outerShdw>
                </a:effectLst>
              </a:rPr>
              <a:t>EXCERCISE</a:t>
            </a:r>
            <a:endParaRPr lang="en-US" sz="3250" dirty="0">
              <a:solidFill>
                <a:srgbClr val="00B050"/>
              </a:solidFill>
              <a:effectLst>
                <a:outerShdw blurRad="38100" dist="38100" dir="2700000" algn="tl">
                  <a:srgbClr val="000000">
                    <a:alpha val="43137"/>
                  </a:srgbClr>
                </a:outerShdw>
              </a:effectLst>
            </a:endParaRPr>
          </a:p>
        </p:txBody>
      </p:sp>
      <p:cxnSp>
        <p:nvCxnSpPr>
          <p:cNvPr id="28" name="Straight Arrow Connector 27">
            <a:extLst>
              <a:ext uri="{FF2B5EF4-FFF2-40B4-BE49-F238E27FC236}">
                <a16:creationId xmlns:a16="http://schemas.microsoft.com/office/drawing/2014/main" id="{CE3B689F-259F-4C34-8877-4676E5820BF7}"/>
              </a:ext>
            </a:extLst>
          </p:cNvPr>
          <p:cNvCxnSpPr>
            <a:cxnSpLocks/>
          </p:cNvCxnSpPr>
          <p:nvPr/>
        </p:nvCxnSpPr>
        <p:spPr>
          <a:xfrm flipH="1" flipV="1">
            <a:off x="1189256" y="1957474"/>
            <a:ext cx="3169896" cy="676396"/>
          </a:xfrm>
          <a:prstGeom prst="straightConnector1">
            <a:avLst/>
          </a:prstGeom>
          <a:ln w="38100">
            <a:solidFill>
              <a:srgbClr val="00B05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F6CB098-5591-447E-977B-30F8AFEC218A}"/>
              </a:ext>
            </a:extLst>
          </p:cNvPr>
          <p:cNvCxnSpPr>
            <a:cxnSpLocks/>
            <a:stCxn id="25" idx="1"/>
          </p:cNvCxnSpPr>
          <p:nvPr/>
        </p:nvCxnSpPr>
        <p:spPr>
          <a:xfrm flipH="1" flipV="1">
            <a:off x="1679713" y="2633871"/>
            <a:ext cx="2679438" cy="303388"/>
          </a:xfrm>
          <a:prstGeom prst="straightConnector1">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432EEF-0A41-4863-9CE6-A13160D78C7C}"/>
              </a:ext>
            </a:extLst>
          </p:cNvPr>
          <p:cNvCxnSpPr>
            <a:cxnSpLocks/>
          </p:cNvCxnSpPr>
          <p:nvPr/>
        </p:nvCxnSpPr>
        <p:spPr>
          <a:xfrm flipH="1">
            <a:off x="2774204" y="3113647"/>
            <a:ext cx="1584947" cy="498799"/>
          </a:xfrm>
          <a:prstGeom prst="straightConnector1">
            <a:avLst/>
          </a:prstGeom>
          <a:ln w="381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Scroll: Horizontal 24">
            <a:extLst>
              <a:ext uri="{FF2B5EF4-FFF2-40B4-BE49-F238E27FC236}">
                <a16:creationId xmlns:a16="http://schemas.microsoft.com/office/drawing/2014/main" id="{4A1AAF8C-504C-421D-BFB1-657D3B097BC1}"/>
              </a:ext>
            </a:extLst>
          </p:cNvPr>
          <p:cNvSpPr/>
          <p:nvPr/>
        </p:nvSpPr>
        <p:spPr>
          <a:xfrm>
            <a:off x="4359151" y="2154093"/>
            <a:ext cx="4655382" cy="1566331"/>
          </a:xfrm>
          <a:prstGeom prst="horizontalScroll">
            <a:avLst/>
          </a:prstGeom>
          <a:solidFill>
            <a:srgbClr val="F3FDFF"/>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00011" indent="-285750">
              <a:buFont typeface="Wingdings" panose="05000000000000000000" pitchFamily="2" charset="2"/>
              <a:buChar char="v"/>
            </a:pPr>
            <a:r>
              <a:rPr lang="en-US" sz="1400" b="1" dirty="0">
                <a:solidFill>
                  <a:srgbClr val="FF0000"/>
                </a:solidFill>
                <a:ea typeface="Calibri" panose="020F0502020204030204" pitchFamily="34" charset="0"/>
                <a:cs typeface="Times New Roman" panose="02020603050405020304" pitchFamily="18" charset="0"/>
              </a:rPr>
              <a:t>23.6%</a:t>
            </a:r>
            <a:r>
              <a:rPr lang="en-US" sz="1400" dirty="0">
                <a:solidFill>
                  <a:srgbClr val="FF0000"/>
                </a:solidFill>
                <a:ea typeface="Calibri" panose="020F0502020204030204" pitchFamily="34" charset="0"/>
                <a:cs typeface="Times New Roman" panose="02020603050405020304" pitchFamily="18" charset="0"/>
              </a:rPr>
              <a:t> – </a:t>
            </a:r>
            <a:r>
              <a:rPr lang="en-US" sz="1400" dirty="0">
                <a:solidFill>
                  <a:srgbClr val="00B0F0"/>
                </a:solidFill>
                <a:ea typeface="Calibri" panose="020F0502020204030204" pitchFamily="34" charset="0"/>
                <a:cs typeface="Times New Roman" panose="02020603050405020304" pitchFamily="18" charset="0"/>
              </a:rPr>
              <a:t>Managed their Disease by </a:t>
            </a:r>
            <a:r>
              <a:rPr lang="en-US" sz="1400" b="1" dirty="0">
                <a:solidFill>
                  <a:srgbClr val="00B050"/>
                </a:solidFill>
                <a:ea typeface="Calibri" panose="020F0502020204030204" pitchFamily="34" charset="0"/>
                <a:cs typeface="Times New Roman" panose="02020603050405020304" pitchFamily="18" charset="0"/>
              </a:rPr>
              <a:t>Walking</a:t>
            </a:r>
          </a:p>
          <a:p>
            <a:pPr marL="200011" indent="-285750">
              <a:buFont typeface="Wingdings" panose="05000000000000000000" pitchFamily="2" charset="2"/>
              <a:buChar char="v"/>
            </a:pPr>
            <a:r>
              <a:rPr lang="en-US" sz="1400" b="1" dirty="0">
                <a:solidFill>
                  <a:srgbClr val="FF0000"/>
                </a:solidFill>
                <a:ea typeface="Calibri" panose="020F0502020204030204" pitchFamily="34" charset="0"/>
                <a:cs typeface="Times New Roman" panose="02020603050405020304" pitchFamily="18" charset="0"/>
              </a:rPr>
              <a:t>In TOTAL 29%</a:t>
            </a:r>
            <a:r>
              <a:rPr lang="en-US" sz="1400" dirty="0">
                <a:solidFill>
                  <a:srgbClr val="FF0000"/>
                </a:solidFill>
                <a:ea typeface="Calibri" panose="020F0502020204030204" pitchFamily="34" charset="0"/>
                <a:cs typeface="Times New Roman" panose="02020603050405020304" pitchFamily="18" charset="0"/>
              </a:rPr>
              <a:t> - </a:t>
            </a:r>
            <a:r>
              <a:rPr lang="en-US" sz="1400" dirty="0">
                <a:solidFill>
                  <a:srgbClr val="00B0F0"/>
                </a:solidFill>
                <a:ea typeface="Calibri" panose="020F0502020204030204" pitchFamily="34" charset="0"/>
                <a:cs typeface="Times New Roman" panose="02020603050405020304" pitchFamily="18" charset="0"/>
              </a:rPr>
              <a:t>Managed their AS by    </a:t>
            </a:r>
          </a:p>
          <a:p>
            <a:r>
              <a:rPr lang="en-US" sz="1400" b="1" dirty="0">
                <a:solidFill>
                  <a:srgbClr val="00B0F0"/>
                </a:solidFill>
                <a:ea typeface="Calibri" panose="020F0502020204030204" pitchFamily="34" charset="0"/>
                <a:cs typeface="Times New Roman" panose="02020603050405020304" pitchFamily="18" charset="0"/>
              </a:rPr>
              <a:t>      </a:t>
            </a:r>
            <a:r>
              <a:rPr lang="en-US" sz="1400" b="1" dirty="0">
                <a:solidFill>
                  <a:srgbClr val="00B050"/>
                </a:solidFill>
                <a:ea typeface="Calibri" panose="020F0502020204030204" pitchFamily="34" charset="0"/>
                <a:cs typeface="Times New Roman" panose="02020603050405020304" pitchFamily="18" charset="0"/>
              </a:rPr>
              <a:t>Stretching</a:t>
            </a:r>
            <a:r>
              <a:rPr lang="en-US" sz="1400" dirty="0">
                <a:solidFill>
                  <a:srgbClr val="00B0F0"/>
                </a:solidFill>
                <a:ea typeface="Calibri" panose="020F0502020204030204" pitchFamily="34" charset="0"/>
                <a:cs typeface="Times New Roman" panose="02020603050405020304" pitchFamily="18" charset="0"/>
              </a:rPr>
              <a:t> </a:t>
            </a:r>
            <a:r>
              <a:rPr lang="en-US" sz="1400" b="1" dirty="0">
                <a:solidFill>
                  <a:srgbClr val="00B050"/>
                </a:solidFill>
                <a:ea typeface="Calibri" panose="020F0502020204030204" pitchFamily="34" charset="0"/>
                <a:cs typeface="Times New Roman" panose="02020603050405020304" pitchFamily="18" charset="0"/>
              </a:rPr>
              <a:t>Exercises</a:t>
            </a:r>
            <a:r>
              <a:rPr lang="en-US" sz="1400" dirty="0">
                <a:solidFill>
                  <a:srgbClr val="00B0F0"/>
                </a:solidFill>
                <a:ea typeface="Calibri" panose="020F0502020204030204" pitchFamily="34" charset="0"/>
                <a:cs typeface="Times New Roman" panose="02020603050405020304" pitchFamily="18" charset="0"/>
              </a:rPr>
              <a:t> (e.g. Yoga, Pilates)</a:t>
            </a:r>
          </a:p>
        </p:txBody>
      </p:sp>
      <p:pic>
        <p:nvPicPr>
          <p:cNvPr id="52" name="Picture 2" descr="Exercise Ball, Exercise, Muscle, Muscles">
            <a:extLst>
              <a:ext uri="{FF2B5EF4-FFF2-40B4-BE49-F238E27FC236}">
                <a16:creationId xmlns:a16="http://schemas.microsoft.com/office/drawing/2014/main" id="{94D28ADC-00BE-444D-91CD-D50413230E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7599124" y="5248275"/>
            <a:ext cx="1787289" cy="14488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1669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50"/>
                                        <p:tgtEl>
                                          <p:spTgt spid="25"/>
                                        </p:tgtEl>
                                      </p:cBhvr>
                                    </p:animEffect>
                                    <p:anim calcmode="lin" valueType="num">
                                      <p:cBhvr>
                                        <p:cTn id="8" dur="750" fill="hold"/>
                                        <p:tgtEl>
                                          <p:spTgt spid="25"/>
                                        </p:tgtEl>
                                        <p:attrNameLst>
                                          <p:attrName>ppt_x</p:attrName>
                                        </p:attrNameLst>
                                      </p:cBhvr>
                                      <p:tavLst>
                                        <p:tav tm="0">
                                          <p:val>
                                            <p:strVal val="#ppt_x"/>
                                          </p:val>
                                        </p:tav>
                                        <p:tav tm="100000">
                                          <p:val>
                                            <p:strVal val="#ppt_x"/>
                                          </p:val>
                                        </p:tav>
                                      </p:tavLst>
                                    </p:anim>
                                    <p:anim calcmode="lin" valueType="num">
                                      <p:cBhvr>
                                        <p:cTn id="9" dur="75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down)">
                                      <p:cBhvr>
                                        <p:cTn id="14" dur="5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right)">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right)">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up)">
                                      <p:cBhvr>
                                        <p:cTn id="2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B9849A-0419-4BC7-8A10-8CF118AFFAD1}"/>
              </a:ext>
            </a:extLst>
          </p:cNvPr>
          <p:cNvPicPr>
            <a:picLocks noChangeAspect="1"/>
          </p:cNvPicPr>
          <p:nvPr/>
        </p:nvPicPr>
        <p:blipFill>
          <a:blip r:embed="rId3"/>
          <a:stretch>
            <a:fillRect/>
          </a:stretch>
        </p:blipFill>
        <p:spPr>
          <a:xfrm>
            <a:off x="430518" y="1377269"/>
            <a:ext cx="9044964" cy="4735224"/>
          </a:xfrm>
          <a:prstGeom prst="rect">
            <a:avLst/>
          </a:prstGeom>
          <a:ln>
            <a:noFill/>
          </a:ln>
          <a:effectLst>
            <a:outerShdw blurRad="292100" dist="139700" dir="2700000" algn="tl" rotWithShape="0">
              <a:srgbClr val="333333">
                <a:alpha val="65000"/>
              </a:srgbClr>
            </a:outerShdw>
          </a:effectLst>
        </p:spPr>
      </p:pic>
      <p:grpSp>
        <p:nvGrpSpPr>
          <p:cNvPr id="2" name="Group 1">
            <a:extLst>
              <a:ext uri="{FF2B5EF4-FFF2-40B4-BE49-F238E27FC236}">
                <a16:creationId xmlns:a16="http://schemas.microsoft.com/office/drawing/2014/main" id="{AC003A09-A508-4BC6-8EC7-337FE222DDAC}"/>
              </a:ext>
            </a:extLst>
          </p:cNvPr>
          <p:cNvGrpSpPr/>
          <p:nvPr/>
        </p:nvGrpSpPr>
        <p:grpSpPr>
          <a:xfrm>
            <a:off x="82406" y="751290"/>
            <a:ext cx="722461" cy="536179"/>
            <a:chOff x="2968444" y="3953957"/>
            <a:chExt cx="1712654" cy="1192232"/>
          </a:xfrm>
        </p:grpSpPr>
        <p:pic>
          <p:nvPicPr>
            <p:cNvPr id="3" name="Picture 2">
              <a:extLst>
                <a:ext uri="{FF2B5EF4-FFF2-40B4-BE49-F238E27FC236}">
                  <a16:creationId xmlns:a16="http://schemas.microsoft.com/office/drawing/2014/main" id="{8B095B96-B356-4D15-B67F-E3B07A95F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427460" flipH="1">
              <a:off x="2968444" y="3953957"/>
              <a:ext cx="1712654" cy="1192232"/>
            </a:xfrm>
            <a:prstGeom prst="rect">
              <a:avLst/>
            </a:prstGeom>
          </p:spPr>
        </p:pic>
        <p:pic>
          <p:nvPicPr>
            <p:cNvPr id="4" name="Picture 2" descr="Art, Floral, Flower, Leaf, Leaves, Plant, Red, Rose">
              <a:extLst>
                <a:ext uri="{FF2B5EF4-FFF2-40B4-BE49-F238E27FC236}">
                  <a16:creationId xmlns:a16="http://schemas.microsoft.com/office/drawing/2014/main" id="{9490BA6F-F541-4A44-8B71-E8A8227C94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825212" flipH="1">
              <a:off x="4141284" y="4019550"/>
              <a:ext cx="259265" cy="3905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Straight Connector 10">
            <a:extLst>
              <a:ext uri="{FF2B5EF4-FFF2-40B4-BE49-F238E27FC236}">
                <a16:creationId xmlns:a16="http://schemas.microsoft.com/office/drawing/2014/main" id="{2A834577-922F-4783-9AC2-093A3B950BE3}"/>
              </a:ext>
            </a:extLst>
          </p:cNvPr>
          <p:cNvCxnSpPr>
            <a:cxnSpLocks/>
          </p:cNvCxnSpPr>
          <p:nvPr/>
        </p:nvCxnSpPr>
        <p:spPr>
          <a:xfrm flipH="1">
            <a:off x="387271" y="1285585"/>
            <a:ext cx="9131467" cy="0"/>
          </a:xfrm>
          <a:prstGeom prst="line">
            <a:avLst/>
          </a:prstGeom>
          <a:ln w="28575"/>
        </p:spPr>
        <p:style>
          <a:lnRef idx="3">
            <a:schemeClr val="accent5"/>
          </a:lnRef>
          <a:fillRef idx="0">
            <a:schemeClr val="accent5"/>
          </a:fillRef>
          <a:effectRef idx="2">
            <a:schemeClr val="accent5"/>
          </a:effectRef>
          <a:fontRef idx="minor">
            <a:schemeClr val="tx1"/>
          </a:fontRef>
        </p:style>
      </p:cxnSp>
      <p:pic>
        <p:nvPicPr>
          <p:cNvPr id="16" name="Picture 2" descr="Image result for georgian college logo">
            <a:extLst>
              <a:ext uri="{FF2B5EF4-FFF2-40B4-BE49-F238E27FC236}">
                <a16:creationId xmlns:a16="http://schemas.microsoft.com/office/drawing/2014/main" id="{748A822B-5088-4F7F-8249-D655F78B672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foregroundMark x1="7333" y1="17083" x2="16222" y2="21250"/>
                        <a14:foregroundMark x1="13889" y1="4583" x2="18778" y2="7083"/>
                        <a14:foregroundMark x1="33556" y1="26250" x2="27667" y2="26250"/>
                        <a14:foregroundMark x1="25889" y1="31667" x2="23556" y2="47083"/>
                        <a14:foregroundMark x1="23000" y1="51250" x2="26444" y2="68333"/>
                        <a14:foregroundMark x1="38000" y1="55833" x2="45556" y2="52917"/>
                        <a14:foregroundMark x1="51667" y1="38333" x2="47556" y2="50000"/>
                        <a14:foregroundMark x1="59333" y1="42500" x2="59333" y2="62917"/>
                        <a14:foregroundMark x1="68778" y1="39167" x2="65889" y2="52917"/>
                        <a14:foregroundMark x1="66222" y1="65000" x2="68556" y2="71250"/>
                        <a14:foregroundMark x1="76556" y1="43750" x2="76556" y2="57500"/>
                        <a14:foregroundMark x1="77111" y1="25417" x2="77111" y2="25417"/>
                        <a14:foregroundMark x1="81444" y1="57083" x2="81333" y2="69583"/>
                        <a14:foregroundMark x1="91333" y1="43750" x2="91556" y2="62917"/>
                        <a14:foregroundMark x1="94667" y1="42083" x2="97778" y2="41667"/>
                      </a14:backgroundRemoval>
                    </a14:imgEffect>
                  </a14:imgLayer>
                </a14:imgProps>
              </a:ext>
              <a:ext uri="{28A0092B-C50C-407E-A947-70E740481C1C}">
                <a14:useLocalDpi xmlns:a14="http://schemas.microsoft.com/office/drawing/2010/main" val="0"/>
              </a:ext>
            </a:extLst>
          </a:blip>
          <a:srcRect/>
          <a:stretch>
            <a:fillRect/>
          </a:stretch>
        </p:blipFill>
        <p:spPr bwMode="auto">
          <a:xfrm>
            <a:off x="222406" y="6267490"/>
            <a:ext cx="966850" cy="25782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1E31B1A-8BBA-4DD7-8DEB-607EB4BF8FE6}"/>
              </a:ext>
            </a:extLst>
          </p:cNvPr>
          <p:cNvSpPr txBox="1"/>
          <p:nvPr/>
        </p:nvSpPr>
        <p:spPr>
          <a:xfrm>
            <a:off x="875634" y="662942"/>
            <a:ext cx="8154733" cy="592470"/>
          </a:xfrm>
          <a:prstGeom prst="rect">
            <a:avLst/>
          </a:prstGeom>
          <a:noFill/>
        </p:spPr>
        <p:txBody>
          <a:bodyPr wrap="none" rtlCol="0">
            <a:spAutoFit/>
          </a:bodyPr>
          <a:lstStyle/>
          <a:p>
            <a:r>
              <a:rPr lang="en-CA" sz="3250" dirty="0">
                <a:solidFill>
                  <a:srgbClr val="F60600"/>
                </a:solidFill>
                <a:effectLst>
                  <a:outerShdw blurRad="38100" dist="38100" dir="2700000" algn="tl">
                    <a:srgbClr val="000000">
                      <a:alpha val="43137"/>
                    </a:srgbClr>
                  </a:outerShdw>
                </a:effectLst>
              </a:rPr>
              <a:t>Psychological Wellness – </a:t>
            </a:r>
            <a:r>
              <a:rPr lang="en-CA" sz="3250" dirty="0">
                <a:solidFill>
                  <a:srgbClr val="00B0F0"/>
                </a:solidFill>
                <a:effectLst>
                  <a:outerShdw blurRad="38100" dist="38100" dir="2700000" algn="tl">
                    <a:srgbClr val="000000">
                      <a:alpha val="43137"/>
                    </a:srgbClr>
                  </a:outerShdw>
                </a:effectLst>
              </a:rPr>
              <a:t>DSM5 Approach </a:t>
            </a:r>
            <a:endParaRPr lang="en-US" sz="3250" dirty="0">
              <a:solidFill>
                <a:srgbClr val="00B0F0"/>
              </a:solidFill>
              <a:effectLst>
                <a:outerShdw blurRad="38100" dist="38100" dir="2700000" algn="tl">
                  <a:srgbClr val="000000">
                    <a:alpha val="43137"/>
                  </a:srgbClr>
                </a:outerShdw>
              </a:effectLst>
            </a:endParaRPr>
          </a:p>
        </p:txBody>
      </p:sp>
      <p:cxnSp>
        <p:nvCxnSpPr>
          <p:cNvPr id="22" name="Straight Arrow Connector 21">
            <a:extLst>
              <a:ext uri="{FF2B5EF4-FFF2-40B4-BE49-F238E27FC236}">
                <a16:creationId xmlns:a16="http://schemas.microsoft.com/office/drawing/2014/main" id="{9CD1EE0D-44C5-4BE2-B01E-084CDE294CA0}"/>
              </a:ext>
            </a:extLst>
          </p:cNvPr>
          <p:cNvCxnSpPr>
            <a:cxnSpLocks/>
          </p:cNvCxnSpPr>
          <p:nvPr/>
        </p:nvCxnSpPr>
        <p:spPr>
          <a:xfrm flipH="1">
            <a:off x="3198104" y="2149651"/>
            <a:ext cx="496644" cy="0"/>
          </a:xfrm>
          <a:prstGeom prst="straightConnector1">
            <a:avLst/>
          </a:prstGeom>
          <a:ln w="381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62ECCA3-5AE8-43C7-8908-1F5EDB6A61BC}"/>
              </a:ext>
            </a:extLst>
          </p:cNvPr>
          <p:cNvCxnSpPr>
            <a:cxnSpLocks/>
          </p:cNvCxnSpPr>
          <p:nvPr/>
        </p:nvCxnSpPr>
        <p:spPr>
          <a:xfrm flipH="1">
            <a:off x="1073426" y="2304648"/>
            <a:ext cx="2621322" cy="617120"/>
          </a:xfrm>
          <a:prstGeom prst="straightConnector1">
            <a:avLst/>
          </a:prstGeom>
          <a:ln w="38100">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B4333BC-FED6-4A34-AC69-0AAA1FC2CEF6}"/>
              </a:ext>
            </a:extLst>
          </p:cNvPr>
          <p:cNvCxnSpPr>
            <a:cxnSpLocks/>
          </p:cNvCxnSpPr>
          <p:nvPr/>
        </p:nvCxnSpPr>
        <p:spPr>
          <a:xfrm flipH="1">
            <a:off x="1838739" y="2681652"/>
            <a:ext cx="1779889" cy="677079"/>
          </a:xfrm>
          <a:prstGeom prst="straightConnector1">
            <a:avLst/>
          </a:prstGeom>
          <a:ln w="38100">
            <a:solidFill>
              <a:srgbClr val="00B05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766B5A5-D80B-43F5-A76E-5B8D906EDA0B}"/>
              </a:ext>
            </a:extLst>
          </p:cNvPr>
          <p:cNvSpPr txBox="1"/>
          <p:nvPr/>
        </p:nvSpPr>
        <p:spPr>
          <a:xfrm rot="713634">
            <a:off x="3691866" y="2312320"/>
            <a:ext cx="3063330" cy="738664"/>
          </a:xfrm>
          <a:prstGeom prst="rect">
            <a:avLst/>
          </a:prstGeom>
          <a:solidFill>
            <a:srgbClr val="FFFFCC"/>
          </a:solidFill>
          <a:ln>
            <a:solidFill>
              <a:srgbClr val="F60600"/>
            </a:solidFill>
          </a:ln>
        </p:spPr>
        <p:txBody>
          <a:bodyPr wrap="square" rtlCol="0" anchor="t">
            <a:spAutoFit/>
          </a:bodyPr>
          <a:lstStyle/>
          <a:p>
            <a:pPr marL="200011" indent="-285750">
              <a:buFont typeface="Wingdings" panose="05000000000000000000" pitchFamily="2" charset="2"/>
              <a:buChar char="v"/>
            </a:pPr>
            <a:r>
              <a:rPr lang="en-US" sz="1400" b="1" dirty="0">
                <a:solidFill>
                  <a:srgbClr val="FF0000"/>
                </a:solidFill>
                <a:ea typeface="Calibri" panose="020F0502020204030204" pitchFamily="34" charset="0"/>
                <a:cs typeface="Times New Roman" panose="02020603050405020304" pitchFamily="18" charset="0"/>
              </a:rPr>
              <a:t>23.4% </a:t>
            </a:r>
            <a:r>
              <a:rPr lang="en-US" sz="1400" dirty="0">
                <a:solidFill>
                  <a:srgbClr val="00A4DE"/>
                </a:solidFill>
                <a:ea typeface="Calibri" panose="020F0502020204030204" pitchFamily="34" charset="0"/>
                <a:cs typeface="Times New Roman" panose="02020603050405020304" pitchFamily="18" charset="0"/>
              </a:rPr>
              <a:t>- Trouble Falling in Sleep</a:t>
            </a:r>
            <a:endParaRPr lang="en-US" sz="1400" b="1" dirty="0">
              <a:solidFill>
                <a:srgbClr val="00B050"/>
              </a:solidFill>
              <a:latin typeface="+mj-lt"/>
              <a:ea typeface="Calibri" panose="020F0502020204030204" pitchFamily="34" charset="0"/>
              <a:cs typeface="Times New Roman" panose="02020603050405020304" pitchFamily="18" charset="0"/>
            </a:endParaRPr>
          </a:p>
          <a:p>
            <a:pPr marL="200011" indent="-285750">
              <a:buFont typeface="Wingdings" panose="05000000000000000000" pitchFamily="2" charset="2"/>
              <a:buChar char="v"/>
            </a:pPr>
            <a:r>
              <a:rPr lang="en-US" sz="1400" b="1" dirty="0">
                <a:solidFill>
                  <a:srgbClr val="FF0000"/>
                </a:solidFill>
                <a:ea typeface="Calibri" panose="020F0502020204030204" pitchFamily="34" charset="0"/>
                <a:cs typeface="Times New Roman" panose="02020603050405020304" pitchFamily="18" charset="0"/>
              </a:rPr>
              <a:t>17.9% </a:t>
            </a:r>
            <a:r>
              <a:rPr lang="en-US" sz="1400" dirty="0">
                <a:solidFill>
                  <a:srgbClr val="00A4DE"/>
                </a:solidFill>
                <a:ea typeface="Calibri" panose="020F0502020204030204" pitchFamily="34" charset="0"/>
                <a:cs typeface="Times New Roman" panose="02020603050405020304" pitchFamily="18" charset="0"/>
              </a:rPr>
              <a:t>- Depressive Disorder</a:t>
            </a:r>
            <a:r>
              <a:rPr lang="en-US" sz="1400" b="1" dirty="0">
                <a:solidFill>
                  <a:srgbClr val="00B050"/>
                </a:solidFill>
                <a:latin typeface="+mj-lt"/>
                <a:ea typeface="Calibri" panose="020F0502020204030204" pitchFamily="34" charset="0"/>
                <a:cs typeface="Times New Roman" panose="02020603050405020304" pitchFamily="18" charset="0"/>
              </a:rPr>
              <a:t>    </a:t>
            </a:r>
          </a:p>
          <a:p>
            <a:pPr marL="200011" indent="-285750">
              <a:buFont typeface="Wingdings" panose="05000000000000000000" pitchFamily="2" charset="2"/>
              <a:buChar char="v"/>
            </a:pPr>
            <a:r>
              <a:rPr lang="en-US" sz="1400" b="1" dirty="0">
                <a:solidFill>
                  <a:srgbClr val="FF0000"/>
                </a:solidFill>
                <a:ea typeface="Calibri" panose="020F0502020204030204" pitchFamily="34" charset="0"/>
                <a:cs typeface="Times New Roman" panose="02020603050405020304" pitchFamily="18" charset="0"/>
              </a:rPr>
              <a:t>17.2% </a:t>
            </a:r>
            <a:r>
              <a:rPr lang="en-US" sz="1400" dirty="0">
                <a:solidFill>
                  <a:srgbClr val="00A4DE"/>
                </a:solidFill>
                <a:ea typeface="Calibri" panose="020F0502020204030204" pitchFamily="34" charset="0"/>
                <a:cs typeface="Times New Roman" panose="02020603050405020304" pitchFamily="18" charset="0"/>
              </a:rPr>
              <a:t>- Anxiety Disorder</a:t>
            </a:r>
            <a:r>
              <a:rPr lang="en-US" sz="1400" b="1" dirty="0">
                <a:solidFill>
                  <a:srgbClr val="00B050"/>
                </a:solidFill>
                <a:latin typeface="+mj-lt"/>
                <a:ea typeface="Calibri" panose="020F0502020204030204" pitchFamily="34" charset="0"/>
                <a:cs typeface="Times New Roman" panose="02020603050405020304" pitchFamily="18" charset="0"/>
              </a:rPr>
              <a:t>     </a:t>
            </a:r>
          </a:p>
        </p:txBody>
      </p:sp>
      <p:pic>
        <p:nvPicPr>
          <p:cNvPr id="18" name="Picture 17">
            <a:extLst>
              <a:ext uri="{FF2B5EF4-FFF2-40B4-BE49-F238E27FC236}">
                <a16:creationId xmlns:a16="http://schemas.microsoft.com/office/drawing/2014/main" id="{2EB78A3B-4701-488B-B60D-667102721846}"/>
              </a:ext>
            </a:extLst>
          </p:cNvPr>
          <p:cNvPicPr>
            <a:picLocks noChangeAspect="1"/>
          </p:cNvPicPr>
          <p:nvPr/>
        </p:nvPicPr>
        <p:blipFill>
          <a:blip r:embed="rId8"/>
          <a:stretch>
            <a:fillRect/>
          </a:stretch>
        </p:blipFill>
        <p:spPr>
          <a:xfrm>
            <a:off x="7755381" y="153221"/>
            <a:ext cx="786142" cy="4607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 name="Picture 20">
            <a:extLst>
              <a:ext uri="{FF2B5EF4-FFF2-40B4-BE49-F238E27FC236}">
                <a16:creationId xmlns:a16="http://schemas.microsoft.com/office/drawing/2014/main" id="{16F793DB-EE7E-43AF-9D63-9545FB02CDBC}"/>
              </a:ext>
            </a:extLst>
          </p:cNvPr>
          <p:cNvPicPr>
            <a:picLocks noChangeAspect="1"/>
          </p:cNvPicPr>
          <p:nvPr/>
        </p:nvPicPr>
        <p:blipFill>
          <a:blip r:embed="rId9"/>
          <a:stretch>
            <a:fillRect/>
          </a:stretch>
        </p:blipFill>
        <p:spPr>
          <a:xfrm>
            <a:off x="8628746" y="167569"/>
            <a:ext cx="889992" cy="460781"/>
          </a:xfrm>
          <a:prstGeom prst="rect">
            <a:avLst/>
          </a:prstGeom>
          <a:ln>
            <a:noFill/>
          </a:ln>
          <a:effectLst>
            <a:outerShdw blurRad="292100" dist="139700" dir="2700000" algn="tl" rotWithShape="0">
              <a:srgbClr val="333333">
                <a:alpha val="65000"/>
              </a:srgbClr>
            </a:outerShdw>
          </a:effectLst>
        </p:spPr>
      </p:pic>
      <p:pic>
        <p:nvPicPr>
          <p:cNvPr id="4098" name="Picture 2" descr="Mental Health, Abstract, Anatomy, Art, Axons, Biology">
            <a:extLst>
              <a:ext uri="{FF2B5EF4-FFF2-40B4-BE49-F238E27FC236}">
                <a16:creationId xmlns:a16="http://schemas.microsoft.com/office/drawing/2014/main" id="{E87FF970-1FC6-4B2E-81F5-E6A7AE2628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6798432" y="5158148"/>
            <a:ext cx="2677050" cy="1532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6402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righ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right)">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03A09-A508-4BC6-8EC7-337FE222DDAC}"/>
              </a:ext>
            </a:extLst>
          </p:cNvPr>
          <p:cNvGrpSpPr/>
          <p:nvPr/>
        </p:nvGrpSpPr>
        <p:grpSpPr>
          <a:xfrm>
            <a:off x="82406" y="751290"/>
            <a:ext cx="722461" cy="536179"/>
            <a:chOff x="2968444" y="3953957"/>
            <a:chExt cx="1712654" cy="1192232"/>
          </a:xfrm>
        </p:grpSpPr>
        <p:pic>
          <p:nvPicPr>
            <p:cNvPr id="3" name="Picture 2">
              <a:extLst>
                <a:ext uri="{FF2B5EF4-FFF2-40B4-BE49-F238E27FC236}">
                  <a16:creationId xmlns:a16="http://schemas.microsoft.com/office/drawing/2014/main" id="{8B095B96-B356-4D15-B67F-E3B07A95F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27460" flipH="1">
              <a:off x="2968444" y="3953957"/>
              <a:ext cx="1712654" cy="1192232"/>
            </a:xfrm>
            <a:prstGeom prst="rect">
              <a:avLst/>
            </a:prstGeom>
          </p:spPr>
        </p:pic>
        <p:pic>
          <p:nvPicPr>
            <p:cNvPr id="4" name="Picture 2" descr="Art, Floral, Flower, Leaf, Leaves, Plant, Red, Rose">
              <a:extLst>
                <a:ext uri="{FF2B5EF4-FFF2-40B4-BE49-F238E27FC236}">
                  <a16:creationId xmlns:a16="http://schemas.microsoft.com/office/drawing/2014/main" id="{9490BA6F-F541-4A44-8B71-E8A8227C9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25212" flipH="1">
              <a:off x="4141284" y="4019550"/>
              <a:ext cx="259265" cy="39052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E3EC263E-075D-4A3E-BDD8-D63D7A397C3B}"/>
              </a:ext>
            </a:extLst>
          </p:cNvPr>
          <p:cNvSpPr txBox="1"/>
          <p:nvPr/>
        </p:nvSpPr>
        <p:spPr>
          <a:xfrm>
            <a:off x="2992367" y="679318"/>
            <a:ext cx="3921266" cy="592470"/>
          </a:xfrm>
          <a:prstGeom prst="rect">
            <a:avLst/>
          </a:prstGeom>
          <a:noFill/>
        </p:spPr>
        <p:txBody>
          <a:bodyPr wrap="none" rtlCol="0">
            <a:spAutoFit/>
          </a:bodyPr>
          <a:lstStyle/>
          <a:p>
            <a:r>
              <a:rPr lang="en-CA" sz="3250" dirty="0">
                <a:solidFill>
                  <a:srgbClr val="F60600"/>
                </a:solidFill>
                <a:effectLst>
                  <a:outerShdw blurRad="38100" dist="38100" dir="2700000" algn="tl">
                    <a:srgbClr val="000000">
                      <a:alpha val="43137"/>
                    </a:srgbClr>
                  </a:outerShdw>
                </a:effectLst>
              </a:rPr>
              <a:t>Sleep Management </a:t>
            </a:r>
            <a:endParaRPr lang="en-US" sz="3250" dirty="0">
              <a:solidFill>
                <a:srgbClr val="F60600"/>
              </a:solidFill>
              <a:effectLst>
                <a:outerShdw blurRad="38100" dist="38100" dir="2700000" algn="tl">
                  <a:srgbClr val="000000">
                    <a:alpha val="43137"/>
                  </a:srgbClr>
                </a:outerShdw>
              </a:effectLst>
            </a:endParaRPr>
          </a:p>
        </p:txBody>
      </p:sp>
      <p:cxnSp>
        <p:nvCxnSpPr>
          <p:cNvPr id="11" name="Straight Connector 10">
            <a:extLst>
              <a:ext uri="{FF2B5EF4-FFF2-40B4-BE49-F238E27FC236}">
                <a16:creationId xmlns:a16="http://schemas.microsoft.com/office/drawing/2014/main" id="{2A834577-922F-4783-9AC2-093A3B950BE3}"/>
              </a:ext>
            </a:extLst>
          </p:cNvPr>
          <p:cNvCxnSpPr>
            <a:cxnSpLocks/>
          </p:cNvCxnSpPr>
          <p:nvPr/>
        </p:nvCxnSpPr>
        <p:spPr>
          <a:xfrm flipH="1">
            <a:off x="387271" y="1285585"/>
            <a:ext cx="9131467" cy="0"/>
          </a:xfrm>
          <a:prstGeom prst="line">
            <a:avLst/>
          </a:prstGeom>
          <a:ln w="28575"/>
        </p:spPr>
        <p:style>
          <a:lnRef idx="3">
            <a:schemeClr val="accent5"/>
          </a:lnRef>
          <a:fillRef idx="0">
            <a:schemeClr val="accent5"/>
          </a:fillRef>
          <a:effectRef idx="2">
            <a:schemeClr val="accent5"/>
          </a:effectRef>
          <a:fontRef idx="minor">
            <a:schemeClr val="tx1"/>
          </a:fontRef>
        </p:style>
      </p:cxnSp>
      <p:pic>
        <p:nvPicPr>
          <p:cNvPr id="14" name="Picture 2" descr="Image result for georgian college logo">
            <a:extLst>
              <a:ext uri="{FF2B5EF4-FFF2-40B4-BE49-F238E27FC236}">
                <a16:creationId xmlns:a16="http://schemas.microsoft.com/office/drawing/2014/main" id="{7085319A-7CB5-487D-AD60-47DAC92D468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foregroundMark x1="7333" y1="17083" x2="16222" y2="21250"/>
                        <a14:foregroundMark x1="13889" y1="4583" x2="18778" y2="7083"/>
                        <a14:foregroundMark x1="33556" y1="26250" x2="27667" y2="26250"/>
                        <a14:foregroundMark x1="25889" y1="31667" x2="23556" y2="47083"/>
                        <a14:foregroundMark x1="23000" y1="51250" x2="26444" y2="68333"/>
                        <a14:foregroundMark x1="38000" y1="55833" x2="45556" y2="52917"/>
                        <a14:foregroundMark x1="51667" y1="38333" x2="47556" y2="50000"/>
                        <a14:foregroundMark x1="59333" y1="42500" x2="59333" y2="62917"/>
                        <a14:foregroundMark x1="68778" y1="39167" x2="65889" y2="52917"/>
                        <a14:foregroundMark x1="66222" y1="65000" x2="68556" y2="71250"/>
                        <a14:foregroundMark x1="76556" y1="43750" x2="76556" y2="57500"/>
                        <a14:foregroundMark x1="77111" y1="25417" x2="77111" y2="25417"/>
                        <a14:foregroundMark x1="81444" y1="57083" x2="81333" y2="69583"/>
                        <a14:foregroundMark x1="91333" y1="43750" x2="91556" y2="62917"/>
                        <a14:foregroundMark x1="94667" y1="42083" x2="97778" y2="41667"/>
                      </a14:backgroundRemoval>
                    </a14:imgEffect>
                  </a14:imgLayer>
                </a14:imgProps>
              </a:ext>
              <a:ext uri="{28A0092B-C50C-407E-A947-70E740481C1C}">
                <a14:useLocalDpi xmlns:a14="http://schemas.microsoft.com/office/drawing/2010/main" val="0"/>
              </a:ext>
            </a:extLst>
          </a:blip>
          <a:srcRect/>
          <a:stretch>
            <a:fillRect/>
          </a:stretch>
        </p:blipFill>
        <p:spPr bwMode="auto">
          <a:xfrm>
            <a:off x="222406" y="6267490"/>
            <a:ext cx="966850" cy="2578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78CBF40-319F-4A5B-8DB6-7E863ED7563B}"/>
              </a:ext>
            </a:extLst>
          </p:cNvPr>
          <p:cNvPicPr>
            <a:picLocks noChangeAspect="1"/>
          </p:cNvPicPr>
          <p:nvPr/>
        </p:nvPicPr>
        <p:blipFill>
          <a:blip r:embed="rId7"/>
          <a:stretch>
            <a:fillRect/>
          </a:stretch>
        </p:blipFill>
        <p:spPr>
          <a:xfrm>
            <a:off x="415449" y="1380614"/>
            <a:ext cx="9075102" cy="3800891"/>
          </a:xfrm>
          <a:prstGeom prst="rect">
            <a:avLst/>
          </a:prstGeom>
          <a:ln>
            <a:noFill/>
          </a:ln>
          <a:effectLst>
            <a:outerShdw blurRad="292100" dist="139700" dir="2700000" algn="tl" rotWithShape="0">
              <a:srgbClr val="333333">
                <a:alpha val="65000"/>
              </a:srgbClr>
            </a:outerShdw>
          </a:effectLst>
        </p:spPr>
      </p:pic>
      <p:cxnSp>
        <p:nvCxnSpPr>
          <p:cNvPr id="16" name="Straight Arrow Connector 15">
            <a:extLst>
              <a:ext uri="{FF2B5EF4-FFF2-40B4-BE49-F238E27FC236}">
                <a16:creationId xmlns:a16="http://schemas.microsoft.com/office/drawing/2014/main" id="{1B659CF6-7E5F-4479-8613-9B651DCA1B0F}"/>
              </a:ext>
            </a:extLst>
          </p:cNvPr>
          <p:cNvCxnSpPr>
            <a:cxnSpLocks/>
          </p:cNvCxnSpPr>
          <p:nvPr/>
        </p:nvCxnSpPr>
        <p:spPr>
          <a:xfrm flipV="1">
            <a:off x="6880194" y="4686093"/>
            <a:ext cx="958881" cy="886324"/>
          </a:xfrm>
          <a:prstGeom prst="straightConnector1">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FB51515-4B09-4DF9-87EE-5D76DDA73993}"/>
              </a:ext>
            </a:extLst>
          </p:cNvPr>
          <p:cNvCxnSpPr>
            <a:cxnSpLocks/>
          </p:cNvCxnSpPr>
          <p:nvPr/>
        </p:nvCxnSpPr>
        <p:spPr>
          <a:xfrm flipV="1">
            <a:off x="6880194" y="2352675"/>
            <a:ext cx="1292256" cy="3053827"/>
          </a:xfrm>
          <a:prstGeom prst="straightConnector1">
            <a:avLst/>
          </a:prstGeom>
          <a:ln w="381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5672C5-F1C0-4576-BCAC-A28C88795C49}"/>
              </a:ext>
            </a:extLst>
          </p:cNvPr>
          <p:cNvCxnSpPr>
            <a:cxnSpLocks/>
          </p:cNvCxnSpPr>
          <p:nvPr/>
        </p:nvCxnSpPr>
        <p:spPr>
          <a:xfrm flipV="1">
            <a:off x="6762565" y="3901609"/>
            <a:ext cx="352610" cy="1413919"/>
          </a:xfrm>
          <a:prstGeom prst="straightConnector1">
            <a:avLst/>
          </a:prstGeom>
          <a:ln w="38100">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7" name="Scroll: Horizontal 26">
            <a:extLst>
              <a:ext uri="{FF2B5EF4-FFF2-40B4-BE49-F238E27FC236}">
                <a16:creationId xmlns:a16="http://schemas.microsoft.com/office/drawing/2014/main" id="{92748A70-2F23-43C1-80B7-34DF88042F1C}"/>
              </a:ext>
            </a:extLst>
          </p:cNvPr>
          <p:cNvSpPr/>
          <p:nvPr/>
        </p:nvSpPr>
        <p:spPr>
          <a:xfrm>
            <a:off x="2625309" y="5181505"/>
            <a:ext cx="4655382" cy="1566331"/>
          </a:xfrm>
          <a:prstGeom prst="horizontalScroll">
            <a:avLst/>
          </a:prstGeom>
          <a:solidFill>
            <a:srgbClr val="F3FDFF"/>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00011" indent="-285750">
              <a:buFont typeface="Wingdings" panose="05000000000000000000" pitchFamily="2" charset="2"/>
              <a:buChar char="v"/>
            </a:pPr>
            <a:r>
              <a:rPr lang="en-US" sz="1400" b="1" dirty="0">
                <a:solidFill>
                  <a:srgbClr val="FF0000"/>
                </a:solidFill>
                <a:ea typeface="Calibri" panose="020F0502020204030204" pitchFamily="34" charset="0"/>
                <a:cs typeface="Times New Roman" panose="02020603050405020304" pitchFamily="18" charset="0"/>
              </a:rPr>
              <a:t>21.7% </a:t>
            </a:r>
            <a:r>
              <a:rPr lang="en-US" sz="1400" dirty="0">
                <a:solidFill>
                  <a:srgbClr val="00A4DE"/>
                </a:solidFill>
                <a:ea typeface="Calibri" panose="020F0502020204030204" pitchFamily="34" charset="0"/>
                <a:cs typeface="Times New Roman" panose="02020603050405020304" pitchFamily="18" charset="0"/>
              </a:rPr>
              <a:t>- Nothing Helped</a:t>
            </a:r>
            <a:endParaRPr lang="en-US" sz="1400" b="1" dirty="0">
              <a:solidFill>
                <a:srgbClr val="00B050"/>
              </a:solidFill>
              <a:ea typeface="Calibri" panose="020F0502020204030204" pitchFamily="34" charset="0"/>
              <a:cs typeface="Times New Roman" panose="02020603050405020304" pitchFamily="18" charset="0"/>
            </a:endParaRPr>
          </a:p>
          <a:p>
            <a:pPr marL="200011" indent="-285750">
              <a:buFont typeface="Wingdings" panose="05000000000000000000" pitchFamily="2" charset="2"/>
              <a:buChar char="v"/>
            </a:pPr>
            <a:r>
              <a:rPr lang="en-US" sz="1400" b="1" dirty="0">
                <a:solidFill>
                  <a:srgbClr val="FF0000"/>
                </a:solidFill>
                <a:ea typeface="Calibri" panose="020F0502020204030204" pitchFamily="34" charset="0"/>
                <a:cs typeface="Times New Roman" panose="02020603050405020304" pitchFamily="18" charset="0"/>
              </a:rPr>
              <a:t>20.7% </a:t>
            </a:r>
            <a:r>
              <a:rPr lang="en-US" sz="1400" dirty="0">
                <a:solidFill>
                  <a:srgbClr val="00A4DE"/>
                </a:solidFill>
                <a:ea typeface="Calibri" panose="020F0502020204030204" pitchFamily="34" charset="0"/>
                <a:cs typeface="Times New Roman" panose="02020603050405020304" pitchFamily="18" charset="0"/>
              </a:rPr>
              <a:t>- Cannabis</a:t>
            </a:r>
            <a:r>
              <a:rPr lang="en-US" sz="1400" b="1" dirty="0">
                <a:solidFill>
                  <a:srgbClr val="00B050"/>
                </a:solidFill>
                <a:ea typeface="Calibri" panose="020F0502020204030204" pitchFamily="34" charset="0"/>
                <a:cs typeface="Times New Roman" panose="02020603050405020304" pitchFamily="18" charset="0"/>
              </a:rPr>
              <a:t> </a:t>
            </a:r>
            <a:r>
              <a:rPr lang="en-US" sz="1400" dirty="0">
                <a:solidFill>
                  <a:srgbClr val="00B0F0"/>
                </a:solidFill>
                <a:ea typeface="Calibri" panose="020F0502020204030204" pitchFamily="34" charset="0"/>
                <a:cs typeface="Times New Roman" panose="02020603050405020304" pitchFamily="18" charset="0"/>
              </a:rPr>
              <a:t>Helped</a:t>
            </a:r>
            <a:r>
              <a:rPr lang="en-US" sz="1400" b="1" dirty="0">
                <a:solidFill>
                  <a:srgbClr val="00B050"/>
                </a:solidFill>
                <a:ea typeface="Calibri" panose="020F0502020204030204" pitchFamily="34" charset="0"/>
                <a:cs typeface="Times New Roman" panose="02020603050405020304" pitchFamily="18" charset="0"/>
              </a:rPr>
              <a:t>   </a:t>
            </a:r>
          </a:p>
          <a:p>
            <a:pPr marL="200011" indent="-285750">
              <a:buFont typeface="Wingdings" panose="05000000000000000000" pitchFamily="2" charset="2"/>
              <a:buChar char="v"/>
            </a:pPr>
            <a:r>
              <a:rPr lang="en-US" sz="1400" b="1" dirty="0">
                <a:solidFill>
                  <a:srgbClr val="FF0000"/>
                </a:solidFill>
                <a:ea typeface="Calibri" panose="020F0502020204030204" pitchFamily="34" charset="0"/>
                <a:cs typeface="Times New Roman" panose="02020603050405020304" pitchFamily="18" charset="0"/>
              </a:rPr>
              <a:t>16.7% </a:t>
            </a:r>
            <a:r>
              <a:rPr lang="en-US" sz="1400" dirty="0">
                <a:solidFill>
                  <a:srgbClr val="00A4DE"/>
                </a:solidFill>
                <a:ea typeface="Calibri" panose="020F0502020204030204" pitchFamily="34" charset="0"/>
                <a:cs typeface="Times New Roman" panose="02020603050405020304" pitchFamily="18" charset="0"/>
              </a:rPr>
              <a:t>- Alcohol Helped with their sleep</a:t>
            </a:r>
            <a:r>
              <a:rPr lang="en-US" sz="1400" b="1" dirty="0">
                <a:solidFill>
                  <a:srgbClr val="00B050"/>
                </a:solidFill>
                <a:ea typeface="Calibri" panose="020F0502020204030204" pitchFamily="34" charset="0"/>
                <a:cs typeface="Times New Roman" panose="02020603050405020304" pitchFamily="18" charset="0"/>
              </a:rPr>
              <a:t>     </a:t>
            </a:r>
          </a:p>
        </p:txBody>
      </p:sp>
      <p:pic>
        <p:nvPicPr>
          <p:cNvPr id="15" name="Picture 14">
            <a:extLst>
              <a:ext uri="{FF2B5EF4-FFF2-40B4-BE49-F238E27FC236}">
                <a16:creationId xmlns:a16="http://schemas.microsoft.com/office/drawing/2014/main" id="{83FD62B7-561D-423A-A0C5-CE947AE9DC70}"/>
              </a:ext>
            </a:extLst>
          </p:cNvPr>
          <p:cNvPicPr>
            <a:picLocks noChangeAspect="1"/>
          </p:cNvPicPr>
          <p:nvPr/>
        </p:nvPicPr>
        <p:blipFill>
          <a:blip r:embed="rId8"/>
          <a:stretch>
            <a:fillRect/>
          </a:stretch>
        </p:blipFill>
        <p:spPr>
          <a:xfrm>
            <a:off x="7755381" y="153221"/>
            <a:ext cx="786142" cy="4607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a:extLst>
              <a:ext uri="{FF2B5EF4-FFF2-40B4-BE49-F238E27FC236}">
                <a16:creationId xmlns:a16="http://schemas.microsoft.com/office/drawing/2014/main" id="{BF6AA66B-D8BD-45CB-A585-3AFF3A54CCD2}"/>
              </a:ext>
            </a:extLst>
          </p:cNvPr>
          <p:cNvPicPr>
            <a:picLocks noChangeAspect="1"/>
          </p:cNvPicPr>
          <p:nvPr/>
        </p:nvPicPr>
        <p:blipFill>
          <a:blip r:embed="rId9"/>
          <a:stretch>
            <a:fillRect/>
          </a:stretch>
        </p:blipFill>
        <p:spPr>
          <a:xfrm>
            <a:off x="8628746" y="167569"/>
            <a:ext cx="889992" cy="460781"/>
          </a:xfrm>
          <a:prstGeom prst="rect">
            <a:avLst/>
          </a:prstGeom>
          <a:ln>
            <a:noFill/>
          </a:ln>
          <a:effectLst>
            <a:outerShdw blurRad="292100" dist="139700" dir="2700000" algn="tl" rotWithShape="0">
              <a:srgbClr val="333333">
                <a:alpha val="65000"/>
              </a:srgbClr>
            </a:outerShdw>
          </a:effectLst>
        </p:spPr>
      </p:pic>
      <p:pic>
        <p:nvPicPr>
          <p:cNvPr id="5122" name="Picture 2" descr="Cannabis, Hemp, Leaf, Weed, Reed, Green, Nerves, Veins">
            <a:extLst>
              <a:ext uri="{FF2B5EF4-FFF2-40B4-BE49-F238E27FC236}">
                <a16:creationId xmlns:a16="http://schemas.microsoft.com/office/drawing/2014/main" id="{2BF09CAE-B1B1-46A3-80F4-E701F9BFD4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947653">
            <a:off x="8082271" y="4009564"/>
            <a:ext cx="567784" cy="5685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4" name="Picture 4" descr="Wine, Bottle, Alcohol, Beverage, Winery, Red, Botalcura">
            <a:extLst>
              <a:ext uri="{FF2B5EF4-FFF2-40B4-BE49-F238E27FC236}">
                <a16:creationId xmlns:a16="http://schemas.microsoft.com/office/drawing/2014/main" id="{A206C1B0-09EB-44D8-97CD-A69642D9882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362601" flipH="1">
            <a:off x="6798940" y="3021778"/>
            <a:ext cx="796314" cy="7330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9276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22"/>
                                        </p:tgtEl>
                                        <p:attrNameLst>
                                          <p:attrName>style.visibility</p:attrName>
                                        </p:attrNameLst>
                                      </p:cBhvr>
                                      <p:to>
                                        <p:strVal val="visible"/>
                                      </p:to>
                                    </p:set>
                                    <p:animEffect transition="in" filter="fade">
                                      <p:cBhvr>
                                        <p:cTn id="22" dur="500"/>
                                        <p:tgtEl>
                                          <p:spTgt spid="51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24"/>
                                        </p:tgtEl>
                                        <p:attrNameLst>
                                          <p:attrName>style.visibility</p:attrName>
                                        </p:attrNameLst>
                                      </p:cBhvr>
                                      <p:to>
                                        <p:strVal val="visible"/>
                                      </p:to>
                                    </p:set>
                                    <p:animEffect transition="in" filter="fade">
                                      <p:cBhvr>
                                        <p:cTn id="32"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03A09-A508-4BC6-8EC7-337FE222DDAC}"/>
              </a:ext>
            </a:extLst>
          </p:cNvPr>
          <p:cNvGrpSpPr/>
          <p:nvPr/>
        </p:nvGrpSpPr>
        <p:grpSpPr>
          <a:xfrm>
            <a:off x="82406" y="751290"/>
            <a:ext cx="722461" cy="536179"/>
            <a:chOff x="2968444" y="3953957"/>
            <a:chExt cx="1712654" cy="1192232"/>
          </a:xfrm>
        </p:grpSpPr>
        <p:pic>
          <p:nvPicPr>
            <p:cNvPr id="3" name="Picture 2">
              <a:extLst>
                <a:ext uri="{FF2B5EF4-FFF2-40B4-BE49-F238E27FC236}">
                  <a16:creationId xmlns:a16="http://schemas.microsoft.com/office/drawing/2014/main" id="{8B095B96-B356-4D15-B67F-E3B07A95F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27460" flipH="1">
              <a:off x="2968444" y="3953957"/>
              <a:ext cx="1712654" cy="1192232"/>
            </a:xfrm>
            <a:prstGeom prst="rect">
              <a:avLst/>
            </a:prstGeom>
          </p:spPr>
        </p:pic>
        <p:pic>
          <p:nvPicPr>
            <p:cNvPr id="4" name="Picture 2" descr="Art, Floral, Flower, Leaf, Leaves, Plant, Red, Rose">
              <a:extLst>
                <a:ext uri="{FF2B5EF4-FFF2-40B4-BE49-F238E27FC236}">
                  <a16:creationId xmlns:a16="http://schemas.microsoft.com/office/drawing/2014/main" id="{9490BA6F-F541-4A44-8B71-E8A8227C9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25212" flipH="1">
              <a:off x="4141284" y="4019550"/>
              <a:ext cx="259265" cy="39052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E3EC263E-075D-4A3E-BDD8-D63D7A397C3B}"/>
              </a:ext>
            </a:extLst>
          </p:cNvPr>
          <p:cNvSpPr txBox="1"/>
          <p:nvPr/>
        </p:nvSpPr>
        <p:spPr>
          <a:xfrm>
            <a:off x="2114467" y="679318"/>
            <a:ext cx="5677067" cy="592470"/>
          </a:xfrm>
          <a:prstGeom prst="rect">
            <a:avLst/>
          </a:prstGeom>
          <a:noFill/>
        </p:spPr>
        <p:txBody>
          <a:bodyPr wrap="none" rtlCol="0">
            <a:spAutoFit/>
          </a:bodyPr>
          <a:lstStyle/>
          <a:p>
            <a:r>
              <a:rPr lang="en-CA" sz="3250" dirty="0">
                <a:solidFill>
                  <a:srgbClr val="F60600"/>
                </a:solidFill>
                <a:effectLst>
                  <a:outerShdw blurRad="38100" dist="38100" dir="2700000" algn="tl">
                    <a:srgbClr val="000000">
                      <a:alpha val="43137"/>
                    </a:srgbClr>
                  </a:outerShdw>
                </a:effectLst>
              </a:rPr>
              <a:t>Wellness – </a:t>
            </a:r>
            <a:r>
              <a:rPr lang="en-CA" sz="3250" dirty="0">
                <a:solidFill>
                  <a:srgbClr val="00B0F0"/>
                </a:solidFill>
                <a:effectLst>
                  <a:outerShdw blurRad="38100" dist="38100" dir="2700000" algn="tl">
                    <a:srgbClr val="000000">
                      <a:alpha val="43137"/>
                    </a:srgbClr>
                  </a:outerShdw>
                </a:effectLst>
              </a:rPr>
              <a:t>Managing</a:t>
            </a:r>
            <a:r>
              <a:rPr lang="en-CA" sz="3250" dirty="0">
                <a:solidFill>
                  <a:srgbClr val="F60600"/>
                </a:solidFill>
                <a:effectLst>
                  <a:outerShdw blurRad="38100" dist="38100" dir="2700000" algn="tl">
                    <a:srgbClr val="000000">
                      <a:alpha val="43137"/>
                    </a:srgbClr>
                  </a:outerShdw>
                </a:effectLst>
              </a:rPr>
              <a:t> </a:t>
            </a:r>
            <a:r>
              <a:rPr lang="en-CA" sz="3250" dirty="0">
                <a:solidFill>
                  <a:srgbClr val="00B0F0"/>
                </a:solidFill>
                <a:effectLst>
                  <a:outerShdw blurRad="38100" dist="38100" dir="2700000" algn="tl">
                    <a:srgbClr val="000000">
                      <a:alpha val="43137"/>
                    </a:srgbClr>
                  </a:outerShdw>
                </a:effectLst>
              </a:rPr>
              <a:t>Fatigue</a:t>
            </a:r>
            <a:endParaRPr lang="en-US" sz="3250" dirty="0">
              <a:solidFill>
                <a:srgbClr val="00B0F0"/>
              </a:solidFill>
              <a:effectLst>
                <a:outerShdw blurRad="38100" dist="38100" dir="2700000" algn="tl">
                  <a:srgbClr val="000000">
                    <a:alpha val="43137"/>
                  </a:srgbClr>
                </a:outerShdw>
              </a:effectLst>
            </a:endParaRPr>
          </a:p>
        </p:txBody>
      </p:sp>
      <p:cxnSp>
        <p:nvCxnSpPr>
          <p:cNvPr id="11" name="Straight Connector 10">
            <a:extLst>
              <a:ext uri="{FF2B5EF4-FFF2-40B4-BE49-F238E27FC236}">
                <a16:creationId xmlns:a16="http://schemas.microsoft.com/office/drawing/2014/main" id="{2A834577-922F-4783-9AC2-093A3B950BE3}"/>
              </a:ext>
            </a:extLst>
          </p:cNvPr>
          <p:cNvCxnSpPr>
            <a:cxnSpLocks/>
          </p:cNvCxnSpPr>
          <p:nvPr/>
        </p:nvCxnSpPr>
        <p:spPr>
          <a:xfrm flipH="1">
            <a:off x="387271" y="1285585"/>
            <a:ext cx="9131467" cy="0"/>
          </a:xfrm>
          <a:prstGeom prst="line">
            <a:avLst/>
          </a:prstGeom>
          <a:ln w="28575"/>
        </p:spPr>
        <p:style>
          <a:lnRef idx="3">
            <a:schemeClr val="accent5"/>
          </a:lnRef>
          <a:fillRef idx="0">
            <a:schemeClr val="accent5"/>
          </a:fillRef>
          <a:effectRef idx="2">
            <a:schemeClr val="accent5"/>
          </a:effectRef>
          <a:fontRef idx="minor">
            <a:schemeClr val="tx1"/>
          </a:fontRef>
        </p:style>
      </p:cxnSp>
      <p:pic>
        <p:nvPicPr>
          <p:cNvPr id="14" name="Picture 2" descr="Image result for georgian college logo">
            <a:extLst>
              <a:ext uri="{FF2B5EF4-FFF2-40B4-BE49-F238E27FC236}">
                <a16:creationId xmlns:a16="http://schemas.microsoft.com/office/drawing/2014/main" id="{7085319A-7CB5-487D-AD60-47DAC92D468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foregroundMark x1="7333" y1="17083" x2="16222" y2="21250"/>
                        <a14:foregroundMark x1="13889" y1="4583" x2="18778" y2="7083"/>
                        <a14:foregroundMark x1="33556" y1="26250" x2="27667" y2="26250"/>
                        <a14:foregroundMark x1="25889" y1="31667" x2="23556" y2="47083"/>
                        <a14:foregroundMark x1="23000" y1="51250" x2="26444" y2="68333"/>
                        <a14:foregroundMark x1="38000" y1="55833" x2="45556" y2="52917"/>
                        <a14:foregroundMark x1="51667" y1="38333" x2="47556" y2="50000"/>
                        <a14:foregroundMark x1="59333" y1="42500" x2="59333" y2="62917"/>
                        <a14:foregroundMark x1="68778" y1="39167" x2="65889" y2="52917"/>
                        <a14:foregroundMark x1="66222" y1="65000" x2="68556" y2="71250"/>
                        <a14:foregroundMark x1="76556" y1="43750" x2="76556" y2="57500"/>
                        <a14:foregroundMark x1="77111" y1="25417" x2="77111" y2="25417"/>
                        <a14:foregroundMark x1="81444" y1="57083" x2="81333" y2="69583"/>
                        <a14:foregroundMark x1="91333" y1="43750" x2="91556" y2="62917"/>
                        <a14:foregroundMark x1="94667" y1="42083" x2="97778" y2="41667"/>
                      </a14:backgroundRemoval>
                    </a14:imgEffect>
                  </a14:imgLayer>
                </a14:imgProps>
              </a:ext>
              <a:ext uri="{28A0092B-C50C-407E-A947-70E740481C1C}">
                <a14:useLocalDpi xmlns:a14="http://schemas.microsoft.com/office/drawing/2010/main" val="0"/>
              </a:ext>
            </a:extLst>
          </a:blip>
          <a:srcRect/>
          <a:stretch>
            <a:fillRect/>
          </a:stretch>
        </p:blipFill>
        <p:spPr bwMode="auto">
          <a:xfrm>
            <a:off x="222406" y="6267490"/>
            <a:ext cx="966850" cy="257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E146DB4A-2AB0-474E-AA97-DECF0681E79F}"/>
              </a:ext>
            </a:extLst>
          </p:cNvPr>
          <p:cNvPicPr>
            <a:picLocks noChangeAspect="1"/>
          </p:cNvPicPr>
          <p:nvPr/>
        </p:nvPicPr>
        <p:blipFill>
          <a:blip r:embed="rId7"/>
          <a:stretch>
            <a:fillRect/>
          </a:stretch>
        </p:blipFill>
        <p:spPr>
          <a:xfrm>
            <a:off x="844734" y="1460098"/>
            <a:ext cx="8216533" cy="4025334"/>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7862BD15-E0DD-4C14-BD21-06E91AB119F0}"/>
              </a:ext>
            </a:extLst>
          </p:cNvPr>
          <p:cNvSpPr txBox="1"/>
          <p:nvPr/>
        </p:nvSpPr>
        <p:spPr>
          <a:xfrm rot="689273">
            <a:off x="551378" y="4123793"/>
            <a:ext cx="1669090" cy="1815882"/>
          </a:xfrm>
          <a:prstGeom prst="rect">
            <a:avLst/>
          </a:prstGeom>
          <a:solidFill>
            <a:srgbClr val="FFFFCC"/>
          </a:solidFill>
          <a:ln>
            <a:solidFill>
              <a:srgbClr val="F60600"/>
            </a:solidFill>
          </a:ln>
        </p:spPr>
        <p:txBody>
          <a:bodyPr wrap="square" rtlCol="0" anchor="t">
            <a:spAutoFit/>
          </a:bodyPr>
          <a:lstStyle/>
          <a:p>
            <a:pPr marL="200011" indent="-285750">
              <a:buFont typeface="Wingdings" panose="05000000000000000000" pitchFamily="2" charset="2"/>
              <a:buChar char="v"/>
            </a:pPr>
            <a:r>
              <a:rPr lang="en-US" sz="1400" b="1" dirty="0">
                <a:solidFill>
                  <a:srgbClr val="FF0000"/>
                </a:solidFill>
                <a:ea typeface="Calibri" panose="020F0502020204030204" pitchFamily="34" charset="0"/>
                <a:cs typeface="Times New Roman" panose="02020603050405020304" pitchFamily="18" charset="0"/>
              </a:rPr>
              <a:t>18.1% - </a:t>
            </a:r>
            <a:r>
              <a:rPr lang="en-US" sz="1400" dirty="0">
                <a:solidFill>
                  <a:srgbClr val="00B0F0"/>
                </a:solidFill>
                <a:ea typeface="Calibri" panose="020F0502020204030204" pitchFamily="34" charset="0"/>
                <a:cs typeface="Times New Roman" panose="02020603050405020304" pitchFamily="18" charset="0"/>
              </a:rPr>
              <a:t>None of the options helps with patients’ fatigue</a:t>
            </a:r>
          </a:p>
          <a:p>
            <a:pPr marL="200011" indent="-285750">
              <a:buFont typeface="Wingdings" panose="05000000000000000000" pitchFamily="2" charset="2"/>
              <a:buChar char="v"/>
            </a:pPr>
            <a:r>
              <a:rPr lang="en-US" sz="1400" b="1" dirty="0">
                <a:solidFill>
                  <a:srgbClr val="FF0000"/>
                </a:solidFill>
                <a:ea typeface="Calibri" panose="020F0502020204030204" pitchFamily="34" charset="0"/>
                <a:cs typeface="Times New Roman" panose="02020603050405020304" pitchFamily="18" charset="0"/>
              </a:rPr>
              <a:t>17.9% </a:t>
            </a:r>
            <a:r>
              <a:rPr lang="en-US" sz="1400" b="1" dirty="0">
                <a:solidFill>
                  <a:srgbClr val="00B050"/>
                </a:solidFill>
                <a:ea typeface="Calibri" panose="020F0502020204030204" pitchFamily="34" charset="0"/>
                <a:cs typeface="Times New Roman" panose="02020603050405020304" pitchFamily="18" charset="0"/>
              </a:rPr>
              <a:t>- Exercise improves fatigue  </a:t>
            </a:r>
          </a:p>
        </p:txBody>
      </p:sp>
      <p:sp>
        <p:nvSpPr>
          <p:cNvPr id="34" name="Arrow: Bent 33">
            <a:extLst>
              <a:ext uri="{FF2B5EF4-FFF2-40B4-BE49-F238E27FC236}">
                <a16:creationId xmlns:a16="http://schemas.microsoft.com/office/drawing/2014/main" id="{5B4EF03B-F492-4545-9B9F-3236E45172AB}"/>
              </a:ext>
            </a:extLst>
          </p:cNvPr>
          <p:cNvSpPr/>
          <p:nvPr/>
        </p:nvSpPr>
        <p:spPr>
          <a:xfrm>
            <a:off x="882319" y="3098307"/>
            <a:ext cx="49836" cy="4571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7" name="Connector: Curved 36">
            <a:extLst>
              <a:ext uri="{FF2B5EF4-FFF2-40B4-BE49-F238E27FC236}">
                <a16:creationId xmlns:a16="http://schemas.microsoft.com/office/drawing/2014/main" id="{656146E3-C70F-4618-906B-EC037A7AD7B1}"/>
              </a:ext>
            </a:extLst>
          </p:cNvPr>
          <p:cNvCxnSpPr>
            <a:cxnSpLocks/>
          </p:cNvCxnSpPr>
          <p:nvPr/>
        </p:nvCxnSpPr>
        <p:spPr>
          <a:xfrm rot="5400000" flipH="1" flipV="1">
            <a:off x="830965" y="2700218"/>
            <a:ext cx="1574562" cy="976547"/>
          </a:xfrm>
          <a:prstGeom prst="curvedConnector3">
            <a:avLst>
              <a:gd name="adj1" fmla="val 101307"/>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F3A77AE-0E21-49AB-9C50-7A0DA6BE8143}"/>
              </a:ext>
            </a:extLst>
          </p:cNvPr>
          <p:cNvPicPr>
            <a:picLocks noChangeAspect="1"/>
          </p:cNvPicPr>
          <p:nvPr/>
        </p:nvPicPr>
        <p:blipFill>
          <a:blip r:embed="rId8"/>
          <a:stretch>
            <a:fillRect/>
          </a:stretch>
        </p:blipFill>
        <p:spPr>
          <a:xfrm>
            <a:off x="7755381" y="153221"/>
            <a:ext cx="786142" cy="4607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a:extLst>
              <a:ext uri="{FF2B5EF4-FFF2-40B4-BE49-F238E27FC236}">
                <a16:creationId xmlns:a16="http://schemas.microsoft.com/office/drawing/2014/main" id="{F40C48B7-F3DA-4574-846A-9E8031BDAEE1}"/>
              </a:ext>
            </a:extLst>
          </p:cNvPr>
          <p:cNvPicPr>
            <a:picLocks noChangeAspect="1"/>
          </p:cNvPicPr>
          <p:nvPr/>
        </p:nvPicPr>
        <p:blipFill>
          <a:blip r:embed="rId9"/>
          <a:stretch>
            <a:fillRect/>
          </a:stretch>
        </p:blipFill>
        <p:spPr>
          <a:xfrm>
            <a:off x="8628746" y="167569"/>
            <a:ext cx="889992" cy="460781"/>
          </a:xfrm>
          <a:prstGeom prst="rect">
            <a:avLst/>
          </a:prstGeom>
          <a:ln>
            <a:noFill/>
          </a:ln>
          <a:effectLst>
            <a:outerShdw blurRad="292100" dist="139700" dir="2700000" algn="tl" rotWithShape="0">
              <a:srgbClr val="333333">
                <a:alpha val="65000"/>
              </a:srgbClr>
            </a:outerShdw>
          </a:effectLst>
        </p:spPr>
      </p:pic>
      <p:pic>
        <p:nvPicPr>
          <p:cNvPr id="21" name="Picture 2" descr="Dumbbells, Training, Fitness, Gym, Workout, Exercise">
            <a:extLst>
              <a:ext uri="{FF2B5EF4-FFF2-40B4-BE49-F238E27FC236}">
                <a16:creationId xmlns:a16="http://schemas.microsoft.com/office/drawing/2014/main" id="{051FEBB5-2EB0-4001-B8E0-D764028C7244}"/>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10156" b="96406" l="5833" r="100000">
                        <a14:foregroundMark x1="45208" y1="54688" x2="61458" y2="69531"/>
                        <a14:backgroundMark x1="89167" y1="98281" x2="97813" y2="94375"/>
                        <a14:backgroundMark x1="43646" y1="17344" x2="64063" y2="29219"/>
                        <a14:backgroundMark x1="65104" y1="34844" x2="78333" y2="31719"/>
                        <a14:backgroundMark x1="84479" y1="30938" x2="92500" y2="35938"/>
                        <a14:backgroundMark x1="39479" y1="17188" x2="34792" y2="17188"/>
                        <a14:backgroundMark x1="28125" y1="13594" x2="23438" y2="17969"/>
                        <a14:backgroundMark x1="21771" y1="21250" x2="7187" y2="40000"/>
                        <a14:backgroundMark x1="9792" y1="90469" x2="17396" y2="87500"/>
                        <a14:backgroundMark x1="18854" y1="86875" x2="28646" y2="89688"/>
                        <a14:backgroundMark x1="30938" y1="88438" x2="39271" y2="90000"/>
                        <a14:backgroundMark x1="41146" y1="89688" x2="47708" y2="90000"/>
                        <a14:backgroundMark x1="47708" y1="90156" x2="54167" y2="95313"/>
                        <a14:backgroundMark x1="71667" y1="92969" x2="75729" y2="83281"/>
                        <a14:backgroundMark x1="76146" y1="82500" x2="81875" y2="85781"/>
                      </a14:backgroundRemoval>
                    </a14:imgEffect>
                  </a14:imgLayer>
                </a14:imgProps>
              </a:ext>
              <a:ext uri="{28A0092B-C50C-407E-A947-70E740481C1C}">
                <a14:useLocalDpi xmlns:a14="http://schemas.microsoft.com/office/drawing/2010/main" val="0"/>
              </a:ext>
            </a:extLst>
          </a:blip>
          <a:srcRect l="942" t="13315" b="6387"/>
          <a:stretch/>
        </p:blipFill>
        <p:spPr bwMode="auto">
          <a:xfrm rot="20987174">
            <a:off x="6990128" y="5430720"/>
            <a:ext cx="2431372" cy="13139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8431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435">
                                          <p:stCondLst>
                                            <p:cond delay="0"/>
                                          </p:stCondLst>
                                        </p:cTn>
                                        <p:tgtEl>
                                          <p:spTgt spid="17"/>
                                        </p:tgtEl>
                                      </p:cBhvr>
                                    </p:animEffect>
                                    <p:anim calcmode="lin" valueType="num">
                                      <p:cBhvr>
                                        <p:cTn id="8" dur="1367"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17"/>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17"/>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17"/>
                                        </p:tgtEl>
                                        <p:attrNameLst>
                                          <p:attrName>ppt_y</p:attrName>
                                        </p:attrNameLst>
                                      </p:cBhvr>
                                      <p:tavLst>
                                        <p:tav tm="0" fmla="#ppt_y-sin(pi*$)/81">
                                          <p:val>
                                            <p:fltVal val="0"/>
                                          </p:val>
                                        </p:tav>
                                        <p:tav tm="100000">
                                          <p:val>
                                            <p:fltVal val="1"/>
                                          </p:val>
                                        </p:tav>
                                      </p:tavLst>
                                    </p:anim>
                                    <p:animScale>
                                      <p:cBhvr>
                                        <p:cTn id="13" dur="20">
                                          <p:stCondLst>
                                            <p:cond delay="487"/>
                                          </p:stCondLst>
                                        </p:cTn>
                                        <p:tgtEl>
                                          <p:spTgt spid="17"/>
                                        </p:tgtEl>
                                      </p:cBhvr>
                                      <p:to x="100000" y="60000"/>
                                    </p:animScale>
                                    <p:animScale>
                                      <p:cBhvr>
                                        <p:cTn id="14" dur="124" decel="50000">
                                          <p:stCondLst>
                                            <p:cond delay="507"/>
                                          </p:stCondLst>
                                        </p:cTn>
                                        <p:tgtEl>
                                          <p:spTgt spid="17"/>
                                        </p:tgtEl>
                                      </p:cBhvr>
                                      <p:to x="100000" y="100000"/>
                                    </p:animScale>
                                    <p:animScale>
                                      <p:cBhvr>
                                        <p:cTn id="15" dur="20">
                                          <p:stCondLst>
                                            <p:cond delay="984"/>
                                          </p:stCondLst>
                                        </p:cTn>
                                        <p:tgtEl>
                                          <p:spTgt spid="17"/>
                                        </p:tgtEl>
                                      </p:cBhvr>
                                      <p:to x="100000" y="80000"/>
                                    </p:animScale>
                                    <p:animScale>
                                      <p:cBhvr>
                                        <p:cTn id="16" dur="124" decel="50000">
                                          <p:stCondLst>
                                            <p:cond delay="1004"/>
                                          </p:stCondLst>
                                        </p:cTn>
                                        <p:tgtEl>
                                          <p:spTgt spid="17"/>
                                        </p:tgtEl>
                                      </p:cBhvr>
                                      <p:to x="100000" y="100000"/>
                                    </p:animScale>
                                    <p:animScale>
                                      <p:cBhvr>
                                        <p:cTn id="17" dur="20">
                                          <p:stCondLst>
                                            <p:cond delay="1231"/>
                                          </p:stCondLst>
                                        </p:cTn>
                                        <p:tgtEl>
                                          <p:spTgt spid="17"/>
                                        </p:tgtEl>
                                      </p:cBhvr>
                                      <p:to x="100000" y="90000"/>
                                    </p:animScale>
                                    <p:animScale>
                                      <p:cBhvr>
                                        <p:cTn id="18" dur="124" decel="50000">
                                          <p:stCondLst>
                                            <p:cond delay="1251"/>
                                          </p:stCondLst>
                                        </p:cTn>
                                        <p:tgtEl>
                                          <p:spTgt spid="17"/>
                                        </p:tgtEl>
                                      </p:cBhvr>
                                      <p:to x="100000" y="100000"/>
                                    </p:animScale>
                                    <p:animScale>
                                      <p:cBhvr>
                                        <p:cTn id="19" dur="20">
                                          <p:stCondLst>
                                            <p:cond delay="1356"/>
                                          </p:stCondLst>
                                        </p:cTn>
                                        <p:tgtEl>
                                          <p:spTgt spid="17"/>
                                        </p:tgtEl>
                                      </p:cBhvr>
                                      <p:to x="100000" y="95000"/>
                                    </p:animScale>
                                    <p:animScale>
                                      <p:cBhvr>
                                        <p:cTn id="20" dur="124" decel="50000">
                                          <p:stCondLst>
                                            <p:cond delay="1376"/>
                                          </p:stCondLst>
                                        </p:cTn>
                                        <p:tgtEl>
                                          <p:spTgt spid="1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down)">
                                      <p:cBhvr>
                                        <p:cTn id="2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03A09-A508-4BC6-8EC7-337FE222DDAC}"/>
              </a:ext>
            </a:extLst>
          </p:cNvPr>
          <p:cNvGrpSpPr/>
          <p:nvPr/>
        </p:nvGrpSpPr>
        <p:grpSpPr>
          <a:xfrm>
            <a:off x="82406" y="751290"/>
            <a:ext cx="722461" cy="536179"/>
            <a:chOff x="2968444" y="3953957"/>
            <a:chExt cx="1712654" cy="1192232"/>
          </a:xfrm>
        </p:grpSpPr>
        <p:pic>
          <p:nvPicPr>
            <p:cNvPr id="3" name="Picture 2">
              <a:extLst>
                <a:ext uri="{FF2B5EF4-FFF2-40B4-BE49-F238E27FC236}">
                  <a16:creationId xmlns:a16="http://schemas.microsoft.com/office/drawing/2014/main" id="{8B095B96-B356-4D15-B67F-E3B07A95F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27460" flipH="1">
              <a:off x="2968444" y="3953957"/>
              <a:ext cx="1712654" cy="1192232"/>
            </a:xfrm>
            <a:prstGeom prst="rect">
              <a:avLst/>
            </a:prstGeom>
          </p:spPr>
        </p:pic>
        <p:pic>
          <p:nvPicPr>
            <p:cNvPr id="4" name="Picture 2" descr="Art, Floral, Flower, Leaf, Leaves, Plant, Red, Rose">
              <a:extLst>
                <a:ext uri="{FF2B5EF4-FFF2-40B4-BE49-F238E27FC236}">
                  <a16:creationId xmlns:a16="http://schemas.microsoft.com/office/drawing/2014/main" id="{9490BA6F-F541-4A44-8B71-E8A8227C9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25212" flipH="1">
              <a:off x="4141284" y="4019550"/>
              <a:ext cx="259265" cy="39052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E3EC263E-075D-4A3E-BDD8-D63D7A397C3B}"/>
              </a:ext>
            </a:extLst>
          </p:cNvPr>
          <p:cNvSpPr txBox="1"/>
          <p:nvPr/>
        </p:nvSpPr>
        <p:spPr>
          <a:xfrm>
            <a:off x="2274511" y="679318"/>
            <a:ext cx="5356979" cy="592470"/>
          </a:xfrm>
          <a:prstGeom prst="rect">
            <a:avLst/>
          </a:prstGeom>
          <a:noFill/>
        </p:spPr>
        <p:txBody>
          <a:bodyPr wrap="none" rtlCol="0">
            <a:spAutoFit/>
          </a:bodyPr>
          <a:lstStyle/>
          <a:p>
            <a:r>
              <a:rPr lang="en-CA" sz="3250" dirty="0">
                <a:solidFill>
                  <a:srgbClr val="F60600"/>
                </a:solidFill>
                <a:effectLst>
                  <a:outerShdw blurRad="38100" dist="38100" dir="2700000" algn="tl">
                    <a:srgbClr val="000000">
                      <a:alpha val="43137"/>
                    </a:srgbClr>
                  </a:outerShdw>
                </a:effectLst>
              </a:rPr>
              <a:t>Discussion AND Conclusion</a:t>
            </a:r>
            <a:endParaRPr lang="en-US" sz="3250" dirty="0">
              <a:solidFill>
                <a:srgbClr val="F60600"/>
              </a:solidFill>
              <a:effectLst>
                <a:outerShdw blurRad="38100" dist="38100" dir="2700000" algn="tl">
                  <a:srgbClr val="000000">
                    <a:alpha val="43137"/>
                  </a:srgbClr>
                </a:outerShdw>
              </a:effectLst>
            </a:endParaRPr>
          </a:p>
        </p:txBody>
      </p:sp>
      <p:cxnSp>
        <p:nvCxnSpPr>
          <p:cNvPr id="11" name="Straight Connector 10">
            <a:extLst>
              <a:ext uri="{FF2B5EF4-FFF2-40B4-BE49-F238E27FC236}">
                <a16:creationId xmlns:a16="http://schemas.microsoft.com/office/drawing/2014/main" id="{2A834577-922F-4783-9AC2-093A3B950BE3}"/>
              </a:ext>
            </a:extLst>
          </p:cNvPr>
          <p:cNvCxnSpPr>
            <a:cxnSpLocks/>
          </p:cNvCxnSpPr>
          <p:nvPr/>
        </p:nvCxnSpPr>
        <p:spPr>
          <a:xfrm flipH="1">
            <a:off x="387271" y="1285585"/>
            <a:ext cx="9131467" cy="0"/>
          </a:xfrm>
          <a:prstGeom prst="line">
            <a:avLst/>
          </a:prstGeom>
          <a:ln w="28575"/>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DF5C1352-19A4-4E8A-99F6-CB987A0CB7EF}"/>
              </a:ext>
            </a:extLst>
          </p:cNvPr>
          <p:cNvSpPr txBox="1"/>
          <p:nvPr/>
        </p:nvSpPr>
        <p:spPr>
          <a:xfrm>
            <a:off x="387262" y="1285585"/>
            <a:ext cx="9296332" cy="4932119"/>
          </a:xfrm>
          <a:prstGeom prst="rect">
            <a:avLst/>
          </a:prstGeom>
          <a:noFill/>
        </p:spPr>
        <p:txBody>
          <a:bodyPr wrap="square" rtlCol="0">
            <a:spAutoFit/>
          </a:bodyPr>
          <a:lstStyle/>
          <a:p>
            <a:pPr algn="just"/>
            <a:endParaRPr lang="en-US" dirty="0">
              <a:solidFill>
                <a:srgbClr val="002060"/>
              </a:solidFill>
              <a:sym typeface="Wingdings" panose="05000000000000000000" pitchFamily="2" charset="2"/>
            </a:endParaRPr>
          </a:p>
          <a:p>
            <a:pPr algn="just"/>
            <a:r>
              <a:rPr lang="en-US" sz="2400" b="1" dirty="0">
                <a:solidFill>
                  <a:srgbClr val="FF0000"/>
                </a:solidFill>
                <a:sym typeface="Wingdings" panose="05000000000000000000" pitchFamily="2" charset="2"/>
              </a:rPr>
              <a:t> </a:t>
            </a:r>
            <a:r>
              <a:rPr lang="en-US" sz="2400" b="1" dirty="0">
                <a:solidFill>
                  <a:srgbClr val="00B050"/>
                </a:solidFill>
                <a:sym typeface="Wingdings" panose="05000000000000000000" pitchFamily="2" charset="2"/>
              </a:rPr>
              <a:t>Confounding Bias </a:t>
            </a:r>
            <a:r>
              <a:rPr lang="en-US" sz="2400" dirty="0">
                <a:solidFill>
                  <a:srgbClr val="002060"/>
                </a:solidFill>
                <a:sym typeface="Wingdings" panose="05000000000000000000" pitchFamily="2" charset="2"/>
              </a:rPr>
              <a:t>- some repetitive questions and their </a:t>
            </a:r>
          </a:p>
          <a:p>
            <a:pPr algn="just"/>
            <a:r>
              <a:rPr lang="en-US" sz="2400" dirty="0">
                <a:solidFill>
                  <a:srgbClr val="002060"/>
                </a:solidFill>
                <a:sym typeface="Wingdings" panose="05000000000000000000" pitchFamily="2" charset="2"/>
              </a:rPr>
              <a:t>    implication in the validity of the data</a:t>
            </a:r>
          </a:p>
          <a:p>
            <a:pPr algn="just"/>
            <a:endParaRPr lang="en-US" sz="2400" dirty="0">
              <a:solidFill>
                <a:srgbClr val="002060"/>
              </a:solidFill>
              <a:sym typeface="Wingdings" panose="05000000000000000000" pitchFamily="2" charset="2"/>
            </a:endParaRPr>
          </a:p>
          <a:p>
            <a:pPr algn="just"/>
            <a:r>
              <a:rPr lang="en-US" sz="2400" b="1" dirty="0">
                <a:solidFill>
                  <a:srgbClr val="FF0000"/>
                </a:solidFill>
                <a:sym typeface="Wingdings" panose="05000000000000000000" pitchFamily="2" charset="2"/>
              </a:rPr>
              <a:t></a:t>
            </a:r>
            <a:r>
              <a:rPr lang="en-US" sz="2400" dirty="0">
                <a:solidFill>
                  <a:srgbClr val="002060"/>
                </a:solidFill>
                <a:sym typeface="Wingdings" panose="05000000000000000000" pitchFamily="2" charset="2"/>
              </a:rPr>
              <a:t> The onset of the disease tends to be before age 45 and in </a:t>
            </a:r>
          </a:p>
          <a:p>
            <a:pPr algn="just"/>
            <a:r>
              <a:rPr lang="en-US" sz="2400" dirty="0">
                <a:solidFill>
                  <a:srgbClr val="002060"/>
                </a:solidFill>
                <a:sym typeface="Wingdings" panose="05000000000000000000" pitchFamily="2" charset="2"/>
              </a:rPr>
              <a:t>    this study the majority of the patients were aged between 41-50</a:t>
            </a:r>
          </a:p>
          <a:p>
            <a:pPr algn="just"/>
            <a:endParaRPr lang="en-US" sz="2400" dirty="0">
              <a:solidFill>
                <a:srgbClr val="002060"/>
              </a:solidFill>
              <a:sym typeface="Wingdings" panose="05000000000000000000" pitchFamily="2" charset="2"/>
            </a:endParaRPr>
          </a:p>
          <a:p>
            <a:pPr algn="just"/>
            <a:r>
              <a:rPr lang="en-US" sz="2400" b="1" dirty="0">
                <a:solidFill>
                  <a:srgbClr val="FF0000"/>
                </a:solidFill>
                <a:sym typeface="Wingdings" panose="05000000000000000000" pitchFamily="2" charset="2"/>
              </a:rPr>
              <a:t> </a:t>
            </a:r>
            <a:r>
              <a:rPr lang="en-US" sz="2400" dirty="0">
                <a:solidFill>
                  <a:srgbClr val="002060"/>
                </a:solidFill>
                <a:sym typeface="Wingdings" panose="05000000000000000000" pitchFamily="2" charset="2"/>
              </a:rPr>
              <a:t>Physical Activity - </a:t>
            </a:r>
            <a:r>
              <a:rPr lang="en-US" sz="2400" b="1" dirty="0">
                <a:solidFill>
                  <a:srgbClr val="00B050"/>
                </a:solidFill>
                <a:sym typeface="Wingdings" panose="05000000000000000000" pitchFamily="2" charset="2"/>
              </a:rPr>
              <a:t>Wellness Implications </a:t>
            </a:r>
          </a:p>
          <a:p>
            <a:pPr algn="just"/>
            <a:endParaRPr lang="en-US" sz="2400" dirty="0">
              <a:solidFill>
                <a:srgbClr val="002060"/>
              </a:solidFill>
              <a:sym typeface="Wingdings" panose="05000000000000000000" pitchFamily="2" charset="2"/>
            </a:endParaRPr>
          </a:p>
          <a:p>
            <a:pPr algn="just"/>
            <a:r>
              <a:rPr lang="en-US" sz="2400" b="1" dirty="0">
                <a:solidFill>
                  <a:srgbClr val="FF0000"/>
                </a:solidFill>
                <a:sym typeface="Wingdings" panose="05000000000000000000" pitchFamily="2" charset="2"/>
              </a:rPr>
              <a:t> </a:t>
            </a:r>
            <a:r>
              <a:rPr lang="en-US" sz="2400" dirty="0">
                <a:solidFill>
                  <a:srgbClr val="002060"/>
                </a:solidFill>
                <a:sym typeface="Wingdings" panose="05000000000000000000" pitchFamily="2" charset="2"/>
              </a:rPr>
              <a:t>Replication of the findings for the prospective studies - Further </a:t>
            </a:r>
          </a:p>
          <a:p>
            <a:pPr algn="just"/>
            <a:r>
              <a:rPr lang="en-US" sz="2400" b="1" dirty="0">
                <a:solidFill>
                  <a:srgbClr val="002060"/>
                </a:solidFill>
                <a:sym typeface="Wingdings" panose="05000000000000000000" pitchFamily="2" charset="2"/>
              </a:rPr>
              <a:t>    </a:t>
            </a:r>
            <a:r>
              <a:rPr lang="en-US" sz="2400" b="1" dirty="0">
                <a:solidFill>
                  <a:srgbClr val="00B050"/>
                </a:solidFill>
                <a:sym typeface="Wingdings" panose="05000000000000000000" pitchFamily="2" charset="2"/>
              </a:rPr>
              <a:t>Observational</a:t>
            </a:r>
            <a:r>
              <a:rPr lang="en-US" sz="2400" dirty="0">
                <a:solidFill>
                  <a:srgbClr val="002060"/>
                </a:solidFill>
                <a:sym typeface="Wingdings" panose="05000000000000000000" pitchFamily="2" charset="2"/>
              </a:rPr>
              <a:t> or </a:t>
            </a:r>
            <a:r>
              <a:rPr lang="en-US" sz="2400" b="1" dirty="0">
                <a:solidFill>
                  <a:srgbClr val="00B050"/>
                </a:solidFill>
                <a:sym typeface="Wingdings" panose="05000000000000000000" pitchFamily="2" charset="2"/>
              </a:rPr>
              <a:t>Hypothesis </a:t>
            </a:r>
            <a:r>
              <a:rPr lang="en-US" sz="2400" dirty="0">
                <a:solidFill>
                  <a:srgbClr val="002060"/>
                </a:solidFill>
                <a:sym typeface="Wingdings" panose="05000000000000000000" pitchFamily="2" charset="2"/>
              </a:rPr>
              <a:t>Testing – </a:t>
            </a:r>
            <a:r>
              <a:rPr lang="en-US" sz="2400" b="1" dirty="0">
                <a:solidFill>
                  <a:srgbClr val="00B050"/>
                </a:solidFill>
                <a:sym typeface="Wingdings" panose="05000000000000000000" pitchFamily="2" charset="2"/>
              </a:rPr>
              <a:t>Health Promotion </a:t>
            </a:r>
          </a:p>
          <a:p>
            <a:pPr algn="just"/>
            <a:endParaRPr lang="en-US" sz="2400" dirty="0">
              <a:solidFill>
                <a:srgbClr val="002060"/>
              </a:solidFill>
              <a:sym typeface="Wingdings" panose="05000000000000000000" pitchFamily="2" charset="2"/>
            </a:endParaRPr>
          </a:p>
          <a:p>
            <a:endParaRPr lang="en-US" sz="1625" dirty="0">
              <a:solidFill>
                <a:srgbClr val="002060"/>
              </a:solidFill>
              <a:sym typeface="Wingdings" panose="05000000000000000000" pitchFamily="2" charset="2"/>
            </a:endParaRPr>
          </a:p>
          <a:p>
            <a:endParaRPr lang="en-US" sz="1625" dirty="0">
              <a:solidFill>
                <a:srgbClr val="002060"/>
              </a:solidFill>
            </a:endParaRPr>
          </a:p>
        </p:txBody>
      </p:sp>
      <p:pic>
        <p:nvPicPr>
          <p:cNvPr id="12" name="Picture 2" descr="Image result for georgian college logo">
            <a:extLst>
              <a:ext uri="{FF2B5EF4-FFF2-40B4-BE49-F238E27FC236}">
                <a16:creationId xmlns:a16="http://schemas.microsoft.com/office/drawing/2014/main" id="{A909F0A4-B4F3-446E-B137-5310B08F95D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foregroundMark x1="7333" y1="17083" x2="16222" y2="21250"/>
                        <a14:foregroundMark x1="13889" y1="4583" x2="18778" y2="7083"/>
                        <a14:foregroundMark x1="33556" y1="26250" x2="27667" y2="26250"/>
                        <a14:foregroundMark x1="25889" y1="31667" x2="23556" y2="47083"/>
                        <a14:foregroundMark x1="23000" y1="51250" x2="26444" y2="68333"/>
                        <a14:foregroundMark x1="38000" y1="55833" x2="45556" y2="52917"/>
                        <a14:foregroundMark x1="51667" y1="38333" x2="47556" y2="50000"/>
                        <a14:foregroundMark x1="59333" y1="42500" x2="59333" y2="62917"/>
                        <a14:foregroundMark x1="68778" y1="39167" x2="65889" y2="52917"/>
                        <a14:foregroundMark x1="66222" y1="65000" x2="68556" y2="71250"/>
                        <a14:foregroundMark x1="76556" y1="43750" x2="76556" y2="57500"/>
                        <a14:foregroundMark x1="77111" y1="25417" x2="77111" y2="25417"/>
                        <a14:foregroundMark x1="81444" y1="57083" x2="81333" y2="69583"/>
                        <a14:foregroundMark x1="91333" y1="43750" x2="91556" y2="62917"/>
                        <a14:foregroundMark x1="94667" y1="42083" x2="97778" y2="41667"/>
                      </a14:backgroundRemoval>
                    </a14:imgEffect>
                  </a14:imgLayer>
                </a14:imgProps>
              </a:ext>
              <a:ext uri="{28A0092B-C50C-407E-A947-70E740481C1C}">
                <a14:useLocalDpi xmlns:a14="http://schemas.microsoft.com/office/drawing/2010/main" val="0"/>
              </a:ext>
            </a:extLst>
          </a:blip>
          <a:srcRect/>
          <a:stretch>
            <a:fillRect/>
          </a:stretch>
        </p:blipFill>
        <p:spPr bwMode="auto">
          <a:xfrm>
            <a:off x="222406" y="6267490"/>
            <a:ext cx="966850" cy="25782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C97827D-D4AE-407B-B20B-DDE4A4A8770A}"/>
              </a:ext>
            </a:extLst>
          </p:cNvPr>
          <p:cNvPicPr>
            <a:picLocks noChangeAspect="1"/>
          </p:cNvPicPr>
          <p:nvPr/>
        </p:nvPicPr>
        <p:blipFill>
          <a:blip r:embed="rId7"/>
          <a:stretch>
            <a:fillRect/>
          </a:stretch>
        </p:blipFill>
        <p:spPr>
          <a:xfrm>
            <a:off x="7755381" y="153221"/>
            <a:ext cx="786142" cy="4607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a:extLst>
              <a:ext uri="{FF2B5EF4-FFF2-40B4-BE49-F238E27FC236}">
                <a16:creationId xmlns:a16="http://schemas.microsoft.com/office/drawing/2014/main" id="{BCDD0463-6D00-4BF3-BBD3-F03C6071B6AC}"/>
              </a:ext>
            </a:extLst>
          </p:cNvPr>
          <p:cNvPicPr>
            <a:picLocks noChangeAspect="1"/>
          </p:cNvPicPr>
          <p:nvPr/>
        </p:nvPicPr>
        <p:blipFill>
          <a:blip r:embed="rId8"/>
          <a:stretch>
            <a:fillRect/>
          </a:stretch>
        </p:blipFill>
        <p:spPr>
          <a:xfrm>
            <a:off x="8628746" y="167569"/>
            <a:ext cx="889992" cy="4607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48739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03A09-A508-4BC6-8EC7-337FE222DDAC}"/>
              </a:ext>
            </a:extLst>
          </p:cNvPr>
          <p:cNvGrpSpPr/>
          <p:nvPr/>
        </p:nvGrpSpPr>
        <p:grpSpPr>
          <a:xfrm>
            <a:off x="82406" y="751290"/>
            <a:ext cx="722461" cy="536179"/>
            <a:chOff x="2968444" y="3953957"/>
            <a:chExt cx="1712654" cy="1192232"/>
          </a:xfrm>
        </p:grpSpPr>
        <p:pic>
          <p:nvPicPr>
            <p:cNvPr id="3" name="Picture 2">
              <a:extLst>
                <a:ext uri="{FF2B5EF4-FFF2-40B4-BE49-F238E27FC236}">
                  <a16:creationId xmlns:a16="http://schemas.microsoft.com/office/drawing/2014/main" id="{8B095B96-B356-4D15-B67F-E3B07A95F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27460" flipH="1">
              <a:off x="2968444" y="3953957"/>
              <a:ext cx="1712654" cy="1192232"/>
            </a:xfrm>
            <a:prstGeom prst="rect">
              <a:avLst/>
            </a:prstGeom>
          </p:spPr>
        </p:pic>
        <p:pic>
          <p:nvPicPr>
            <p:cNvPr id="4" name="Picture 2" descr="Art, Floral, Flower, Leaf, Leaves, Plant, Red, Rose">
              <a:extLst>
                <a:ext uri="{FF2B5EF4-FFF2-40B4-BE49-F238E27FC236}">
                  <a16:creationId xmlns:a16="http://schemas.microsoft.com/office/drawing/2014/main" id="{9490BA6F-F541-4A44-8B71-E8A8227C9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25212" flipH="1">
              <a:off x="4141284" y="4019550"/>
              <a:ext cx="259265" cy="390525"/>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2" descr="Image result for georgian college logo">
            <a:extLst>
              <a:ext uri="{FF2B5EF4-FFF2-40B4-BE49-F238E27FC236}">
                <a16:creationId xmlns:a16="http://schemas.microsoft.com/office/drawing/2014/main" id="{F24930A7-EFD9-4116-8BE6-BF4A519B41C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foregroundMark x1="7333" y1="17083" x2="16222" y2="21250"/>
                        <a14:foregroundMark x1="13889" y1="4583" x2="18778" y2="7083"/>
                        <a14:foregroundMark x1="33556" y1="26250" x2="27667" y2="26250"/>
                        <a14:foregroundMark x1="25889" y1="31667" x2="23556" y2="47083"/>
                        <a14:foregroundMark x1="23000" y1="51250" x2="26444" y2="68333"/>
                        <a14:foregroundMark x1="38000" y1="55833" x2="45556" y2="52917"/>
                        <a14:foregroundMark x1="51667" y1="38333" x2="47556" y2="50000"/>
                        <a14:foregroundMark x1="59333" y1="42500" x2="59333" y2="62917"/>
                        <a14:foregroundMark x1="68778" y1="39167" x2="65889" y2="52917"/>
                        <a14:foregroundMark x1="66222" y1="65000" x2="68556" y2="71250"/>
                        <a14:foregroundMark x1="76556" y1="43750" x2="76556" y2="57500"/>
                        <a14:foregroundMark x1="77111" y1="25417" x2="77111" y2="25417"/>
                        <a14:foregroundMark x1="81444" y1="57083" x2="81333" y2="69583"/>
                        <a14:foregroundMark x1="91333" y1="43750" x2="91556" y2="62917"/>
                        <a14:foregroundMark x1="94667" y1="42083" x2="97778" y2="41667"/>
                      </a14:backgroundRemoval>
                    </a14:imgEffect>
                  </a14:imgLayer>
                </a14:imgProps>
              </a:ext>
              <a:ext uri="{28A0092B-C50C-407E-A947-70E740481C1C}">
                <a14:useLocalDpi xmlns:a14="http://schemas.microsoft.com/office/drawing/2010/main" val="0"/>
              </a:ext>
            </a:extLst>
          </a:blip>
          <a:srcRect/>
          <a:stretch>
            <a:fillRect/>
          </a:stretch>
        </p:blipFill>
        <p:spPr bwMode="auto">
          <a:xfrm>
            <a:off x="222406" y="6267490"/>
            <a:ext cx="966850" cy="2578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8572FF0-3AE0-4189-B16C-05B28AE45E20}"/>
              </a:ext>
            </a:extLst>
          </p:cNvPr>
          <p:cNvPicPr>
            <a:picLocks noChangeAspect="1"/>
          </p:cNvPicPr>
          <p:nvPr/>
        </p:nvPicPr>
        <p:blipFill>
          <a:blip r:embed="rId7"/>
          <a:stretch>
            <a:fillRect/>
          </a:stretch>
        </p:blipFill>
        <p:spPr>
          <a:xfrm>
            <a:off x="8628746" y="167569"/>
            <a:ext cx="889992" cy="460781"/>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9919184-56F4-41CE-8F8B-660DC6334A2E}"/>
              </a:ext>
            </a:extLst>
          </p:cNvPr>
          <p:cNvSpPr txBox="1"/>
          <p:nvPr/>
        </p:nvSpPr>
        <p:spPr>
          <a:xfrm>
            <a:off x="3266480" y="628350"/>
            <a:ext cx="3430747" cy="707886"/>
          </a:xfrm>
          <a:prstGeom prst="rect">
            <a:avLst/>
          </a:prstGeom>
          <a:noFill/>
        </p:spPr>
        <p:txBody>
          <a:bodyPr wrap="none" rtlCol="0">
            <a:spAutoFit/>
          </a:bodyPr>
          <a:lstStyle/>
          <a:p>
            <a:r>
              <a:rPr lang="en-CA" sz="4000" b="1" dirty="0">
                <a:solidFill>
                  <a:srgbClr val="F60600"/>
                </a:solidFill>
                <a:effectLst>
                  <a:outerShdw blurRad="38100" dist="38100" dir="2700000" algn="tl">
                    <a:srgbClr val="000000">
                      <a:alpha val="43137"/>
                    </a:srgbClr>
                  </a:outerShdw>
                </a:effectLst>
              </a:rPr>
              <a:t>OBJECTIVES</a:t>
            </a:r>
            <a:endParaRPr lang="en-US" sz="4000" b="1" dirty="0">
              <a:solidFill>
                <a:srgbClr val="F60600"/>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BA1B8D6B-7318-46D1-B7FC-95BAA3EF9E17}"/>
              </a:ext>
            </a:extLst>
          </p:cNvPr>
          <p:cNvCxnSpPr>
            <a:cxnSpLocks/>
          </p:cNvCxnSpPr>
          <p:nvPr/>
        </p:nvCxnSpPr>
        <p:spPr>
          <a:xfrm flipH="1">
            <a:off x="387271" y="1285585"/>
            <a:ext cx="9131467" cy="0"/>
          </a:xfrm>
          <a:prstGeom prst="line">
            <a:avLst/>
          </a:prstGeom>
          <a:ln w="28575"/>
        </p:spPr>
        <p:style>
          <a:lnRef idx="3">
            <a:schemeClr val="accent5"/>
          </a:lnRef>
          <a:fillRef idx="0">
            <a:schemeClr val="accent5"/>
          </a:fillRef>
          <a:effectRef idx="2">
            <a:schemeClr val="accent5"/>
          </a:effectRef>
          <a:fontRef idx="minor">
            <a:schemeClr val="tx1"/>
          </a:fontRef>
        </p:style>
      </p:cxnSp>
      <p:sp>
        <p:nvSpPr>
          <p:cNvPr id="8" name="TextBox 7">
            <a:extLst>
              <a:ext uri="{FF2B5EF4-FFF2-40B4-BE49-F238E27FC236}">
                <a16:creationId xmlns:a16="http://schemas.microsoft.com/office/drawing/2014/main" id="{F595D631-56DB-40F6-9622-24D7495B0278}"/>
              </a:ext>
            </a:extLst>
          </p:cNvPr>
          <p:cNvSpPr txBox="1"/>
          <p:nvPr/>
        </p:nvSpPr>
        <p:spPr>
          <a:xfrm>
            <a:off x="546547" y="1336236"/>
            <a:ext cx="9131467" cy="4478149"/>
          </a:xfrm>
          <a:prstGeom prst="rect">
            <a:avLst/>
          </a:prstGeom>
          <a:noFill/>
        </p:spPr>
        <p:txBody>
          <a:bodyPr wrap="square" rtlCol="0">
            <a:spAutoFit/>
          </a:bodyPr>
          <a:lstStyle/>
          <a:p>
            <a:pPr marL="371459" indent="-371459">
              <a:lnSpc>
                <a:spcPct val="150000"/>
              </a:lnSpc>
              <a:buFont typeface="Wingdings" panose="05000000000000000000" pitchFamily="2" charset="2"/>
              <a:buChar char=""/>
            </a:pPr>
            <a:r>
              <a:rPr lang="en-US" sz="2400" dirty="0">
                <a:solidFill>
                  <a:srgbClr val="002060"/>
                </a:solidFill>
                <a:latin typeface="Microsoft Tai Le" panose="020B0502040204020203" pitchFamily="34" charset="0"/>
                <a:cs typeface="Microsoft Tai Le" panose="020B0502040204020203" pitchFamily="34" charset="0"/>
                <a:sym typeface="Wingdings" panose="05000000000000000000" pitchFamily="2" charset="2"/>
              </a:rPr>
              <a:t>Epidemiology</a:t>
            </a:r>
          </a:p>
          <a:p>
            <a:pPr marL="371459" indent="-371459">
              <a:lnSpc>
                <a:spcPct val="150000"/>
              </a:lnSpc>
              <a:buFont typeface="Wingdings" panose="05000000000000000000" pitchFamily="2" charset="2"/>
              <a:buChar char=""/>
            </a:pPr>
            <a:r>
              <a:rPr lang="en-US" sz="2400" dirty="0">
                <a:solidFill>
                  <a:srgbClr val="002060"/>
                </a:solidFill>
                <a:latin typeface="Microsoft Tai Le" panose="020B0502040204020203" pitchFamily="34" charset="0"/>
                <a:cs typeface="Microsoft Tai Le" panose="020B0502040204020203" pitchFamily="34" charset="0"/>
                <a:sym typeface="Wingdings" panose="05000000000000000000" pitchFamily="2" charset="2"/>
              </a:rPr>
              <a:t>Pathogenesis and Associated Risk Factors of </a:t>
            </a:r>
            <a:r>
              <a:rPr lang="en-US" sz="2400" b="1" dirty="0">
                <a:solidFill>
                  <a:srgbClr val="FF0000"/>
                </a:solidFill>
                <a:effectLst>
                  <a:outerShdw blurRad="38100" dist="38100" dir="2700000" algn="tl">
                    <a:srgbClr val="000000">
                      <a:alpha val="43137"/>
                    </a:srgbClr>
                  </a:outerShdw>
                </a:effectLst>
                <a:latin typeface="Microsoft Tai Le" panose="020B0502040204020203" pitchFamily="34" charset="0"/>
                <a:cs typeface="Microsoft Tai Le" panose="020B0502040204020203" pitchFamily="34" charset="0"/>
                <a:sym typeface="Wingdings" panose="05000000000000000000" pitchFamily="2" charset="2"/>
              </a:rPr>
              <a:t>A</a:t>
            </a:r>
            <a:r>
              <a:rPr lang="en-US" sz="2400" dirty="0">
                <a:solidFill>
                  <a:srgbClr val="002060"/>
                </a:solidFill>
                <a:latin typeface="Microsoft Tai Le" panose="020B0502040204020203" pitchFamily="34" charset="0"/>
                <a:cs typeface="Microsoft Tai Le" panose="020B0502040204020203" pitchFamily="34" charset="0"/>
                <a:sym typeface="Wingdings" panose="05000000000000000000" pitchFamily="2" charset="2"/>
              </a:rPr>
              <a:t>nkylosing </a:t>
            </a:r>
            <a:r>
              <a:rPr lang="en-US" sz="2400" b="1" dirty="0">
                <a:solidFill>
                  <a:srgbClr val="FF0000"/>
                </a:solidFill>
                <a:effectLst>
                  <a:outerShdw blurRad="38100" dist="38100" dir="2700000" algn="tl">
                    <a:srgbClr val="000000">
                      <a:alpha val="43137"/>
                    </a:srgbClr>
                  </a:outerShdw>
                </a:effectLst>
                <a:latin typeface="Microsoft Tai Le" panose="020B0502040204020203" pitchFamily="34" charset="0"/>
                <a:cs typeface="Microsoft Tai Le" panose="020B0502040204020203" pitchFamily="34" charset="0"/>
                <a:sym typeface="Wingdings" panose="05000000000000000000" pitchFamily="2" charset="2"/>
              </a:rPr>
              <a:t>S</a:t>
            </a:r>
            <a:r>
              <a:rPr lang="en-US" sz="2400" dirty="0">
                <a:solidFill>
                  <a:srgbClr val="002060"/>
                </a:solidFill>
                <a:latin typeface="Microsoft Tai Le" panose="020B0502040204020203" pitchFamily="34" charset="0"/>
                <a:cs typeface="Microsoft Tai Le" panose="020B0502040204020203" pitchFamily="34" charset="0"/>
                <a:sym typeface="Wingdings" panose="05000000000000000000" pitchFamily="2" charset="2"/>
              </a:rPr>
              <a:t>pondylitis </a:t>
            </a:r>
            <a:r>
              <a:rPr lang="en-US" sz="2400" b="1" dirty="0">
                <a:solidFill>
                  <a:srgbClr val="00B050"/>
                </a:solidFill>
                <a:latin typeface="Microsoft Tai Le" panose="020B0502040204020203" pitchFamily="34" charset="0"/>
                <a:cs typeface="Microsoft Tai Le" panose="020B0502040204020203" pitchFamily="34" charset="0"/>
                <a:sym typeface="Wingdings" panose="05000000000000000000" pitchFamily="2" charset="2"/>
              </a:rPr>
              <a:t>(AS)</a:t>
            </a:r>
          </a:p>
          <a:p>
            <a:pPr marL="371459" indent="-371459">
              <a:lnSpc>
                <a:spcPct val="150000"/>
              </a:lnSpc>
              <a:buFont typeface="Wingdings" panose="05000000000000000000" pitchFamily="2" charset="2"/>
              <a:buChar char=""/>
            </a:pPr>
            <a:r>
              <a:rPr lang="en-US" sz="2400" dirty="0">
                <a:solidFill>
                  <a:srgbClr val="002060"/>
                </a:solidFill>
                <a:latin typeface="Microsoft Tai Le" panose="020B0502040204020203" pitchFamily="34" charset="0"/>
                <a:cs typeface="Microsoft Tai Le" panose="020B0502040204020203" pitchFamily="34" charset="0"/>
                <a:sym typeface="Wingdings" panose="05000000000000000000" pitchFamily="2" charset="2"/>
              </a:rPr>
              <a:t>Diagnosis and Management </a:t>
            </a:r>
          </a:p>
          <a:p>
            <a:pPr marL="371459" indent="-371459">
              <a:lnSpc>
                <a:spcPct val="150000"/>
              </a:lnSpc>
              <a:buFont typeface="Wingdings" panose="05000000000000000000" pitchFamily="2" charset="2"/>
              <a:buChar char=""/>
            </a:pPr>
            <a:r>
              <a:rPr lang="en-US" sz="2400" dirty="0">
                <a:solidFill>
                  <a:srgbClr val="002060"/>
                </a:solidFill>
                <a:latin typeface="Microsoft Tai Le" panose="020B0502040204020203" pitchFamily="34" charset="0"/>
                <a:cs typeface="Microsoft Tai Le" panose="020B0502040204020203" pitchFamily="34" charset="0"/>
                <a:sym typeface="Wingdings" panose="05000000000000000000" pitchFamily="2" charset="2"/>
              </a:rPr>
              <a:t>The approach used to analyse the data obtained from a </a:t>
            </a:r>
            <a:r>
              <a:rPr lang="en-US" sz="2400" b="1" dirty="0">
                <a:solidFill>
                  <a:srgbClr val="00B050"/>
                </a:solidFill>
                <a:latin typeface="Microsoft Tai Le" panose="020B0502040204020203" pitchFamily="34" charset="0"/>
                <a:cs typeface="Microsoft Tai Le" panose="020B0502040204020203" pitchFamily="34" charset="0"/>
                <a:sym typeface="Wingdings" panose="05000000000000000000" pitchFamily="2" charset="2"/>
              </a:rPr>
              <a:t>CASE STUDY </a:t>
            </a:r>
            <a:r>
              <a:rPr lang="en-US" sz="2400" dirty="0">
                <a:solidFill>
                  <a:srgbClr val="002060"/>
                </a:solidFill>
                <a:latin typeface="Microsoft Tai Le" panose="020B0502040204020203" pitchFamily="34" charset="0"/>
                <a:cs typeface="Microsoft Tai Le" panose="020B0502040204020203" pitchFamily="34" charset="0"/>
                <a:sym typeface="Wingdings" panose="05000000000000000000" pitchFamily="2" charset="2"/>
              </a:rPr>
              <a:t>conducted by </a:t>
            </a:r>
            <a:r>
              <a:rPr lang="en-US" sz="2400" b="1" dirty="0">
                <a:solidFill>
                  <a:srgbClr val="FF0000"/>
                </a:solidFill>
                <a:latin typeface="Microsoft Tai Le" panose="020B0502040204020203" pitchFamily="34" charset="0"/>
                <a:cs typeface="Microsoft Tai Le" panose="020B0502040204020203" pitchFamily="34" charset="0"/>
                <a:sym typeface="Wingdings" panose="05000000000000000000" pitchFamily="2" charset="2"/>
              </a:rPr>
              <a:t>The</a:t>
            </a:r>
            <a:r>
              <a:rPr lang="en-US" sz="2400" b="1" dirty="0">
                <a:solidFill>
                  <a:srgbClr val="002060"/>
                </a:solidFill>
                <a:latin typeface="Microsoft Tai Le" panose="020B0502040204020203" pitchFamily="34" charset="0"/>
                <a:cs typeface="Microsoft Tai Le" panose="020B0502040204020203" pitchFamily="34" charset="0"/>
                <a:sym typeface="Wingdings" panose="05000000000000000000" pitchFamily="2" charset="2"/>
              </a:rPr>
              <a:t> </a:t>
            </a:r>
            <a:r>
              <a:rPr lang="en-US" sz="2400" b="1" dirty="0">
                <a:solidFill>
                  <a:srgbClr val="FF0000"/>
                </a:solidFill>
                <a:latin typeface="Microsoft Tai Le" panose="020B0502040204020203" pitchFamily="34" charset="0"/>
                <a:cs typeface="Microsoft Tai Le" panose="020B0502040204020203" pitchFamily="34" charset="0"/>
                <a:sym typeface="Wingdings" panose="05000000000000000000" pitchFamily="2" charset="2"/>
              </a:rPr>
              <a:t>Canadian Spondylitis Association </a:t>
            </a:r>
            <a:r>
              <a:rPr lang="en-US" sz="2400" b="1" dirty="0">
                <a:solidFill>
                  <a:srgbClr val="00B050"/>
                </a:solidFill>
                <a:latin typeface="Microsoft Tai Le" panose="020B0502040204020203" pitchFamily="34" charset="0"/>
                <a:cs typeface="Microsoft Tai Le" panose="020B0502040204020203" pitchFamily="34" charset="0"/>
                <a:sym typeface="Wingdings" panose="05000000000000000000" pitchFamily="2" charset="2"/>
              </a:rPr>
              <a:t> </a:t>
            </a:r>
          </a:p>
          <a:p>
            <a:pPr>
              <a:lnSpc>
                <a:spcPct val="150000"/>
              </a:lnSpc>
            </a:pPr>
            <a:r>
              <a:rPr lang="en-US" sz="2400" dirty="0">
                <a:solidFill>
                  <a:srgbClr val="002060"/>
                </a:solidFill>
                <a:latin typeface="Microsoft Tai Le" panose="020B0502040204020203" pitchFamily="34" charset="0"/>
                <a:cs typeface="Microsoft Tai Le" panose="020B0502040204020203" pitchFamily="34" charset="0"/>
                <a:sym typeface="Wingdings" panose="05000000000000000000" pitchFamily="2" charset="2"/>
              </a:rPr>
              <a:t> Discussion &amp; Summary</a:t>
            </a:r>
          </a:p>
          <a:p>
            <a:pPr>
              <a:lnSpc>
                <a:spcPct val="150000"/>
              </a:lnSpc>
            </a:pPr>
            <a:r>
              <a:rPr lang="en-US" sz="2400" dirty="0">
                <a:solidFill>
                  <a:srgbClr val="002060"/>
                </a:solidFill>
                <a:latin typeface="Microsoft Tai Le" panose="020B0502040204020203" pitchFamily="34" charset="0"/>
                <a:cs typeface="Microsoft Tai Le" panose="020B0502040204020203" pitchFamily="34" charset="0"/>
                <a:sym typeface="Wingdings" panose="05000000000000000000" pitchFamily="2" charset="2"/>
              </a:rPr>
              <a:t> References</a:t>
            </a:r>
            <a:endParaRPr lang="en-US" sz="2400" dirty="0">
              <a:solidFill>
                <a:srgbClr val="002060"/>
              </a:solidFill>
              <a:latin typeface="Microsoft Tai Le" panose="020B0502040204020203" pitchFamily="34" charset="0"/>
              <a:cs typeface="Microsoft Tai Le" panose="020B0502040204020203" pitchFamily="34" charset="0"/>
            </a:endParaRPr>
          </a:p>
        </p:txBody>
      </p:sp>
      <p:pic>
        <p:nvPicPr>
          <p:cNvPr id="11" name="Picture 10">
            <a:extLst>
              <a:ext uri="{FF2B5EF4-FFF2-40B4-BE49-F238E27FC236}">
                <a16:creationId xmlns:a16="http://schemas.microsoft.com/office/drawing/2014/main" id="{46EF6543-FD85-4FE7-B597-799298F2F287}"/>
              </a:ext>
            </a:extLst>
          </p:cNvPr>
          <p:cNvPicPr>
            <a:picLocks noChangeAspect="1"/>
          </p:cNvPicPr>
          <p:nvPr/>
        </p:nvPicPr>
        <p:blipFill>
          <a:blip r:embed="rId8"/>
          <a:stretch>
            <a:fillRect/>
          </a:stretch>
        </p:blipFill>
        <p:spPr>
          <a:xfrm>
            <a:off x="7755381" y="153221"/>
            <a:ext cx="786142" cy="4607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389726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1A353F-3BC6-41FC-8709-9351C5A1EB40}"/>
              </a:ext>
            </a:extLst>
          </p:cNvPr>
          <p:cNvPicPr>
            <a:picLocks noChangeAspect="1"/>
          </p:cNvPicPr>
          <p:nvPr/>
        </p:nvPicPr>
        <p:blipFill rotWithShape="1">
          <a:blip r:embed="rId3"/>
          <a:srcRect l="-131" t="-588" r="131" b="588"/>
          <a:stretch/>
        </p:blipFill>
        <p:spPr>
          <a:xfrm>
            <a:off x="592321" y="1395410"/>
            <a:ext cx="8721358" cy="47832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Group 1">
            <a:extLst>
              <a:ext uri="{FF2B5EF4-FFF2-40B4-BE49-F238E27FC236}">
                <a16:creationId xmlns:a16="http://schemas.microsoft.com/office/drawing/2014/main" id="{AC003A09-A508-4BC6-8EC7-337FE222DDAC}"/>
              </a:ext>
            </a:extLst>
          </p:cNvPr>
          <p:cNvGrpSpPr/>
          <p:nvPr/>
        </p:nvGrpSpPr>
        <p:grpSpPr>
          <a:xfrm>
            <a:off x="82406" y="751290"/>
            <a:ext cx="722461" cy="536179"/>
            <a:chOff x="2968444" y="3953957"/>
            <a:chExt cx="1712654" cy="1192232"/>
          </a:xfrm>
        </p:grpSpPr>
        <p:pic>
          <p:nvPicPr>
            <p:cNvPr id="3" name="Picture 2">
              <a:extLst>
                <a:ext uri="{FF2B5EF4-FFF2-40B4-BE49-F238E27FC236}">
                  <a16:creationId xmlns:a16="http://schemas.microsoft.com/office/drawing/2014/main" id="{8B095B96-B356-4D15-B67F-E3B07A95F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427460" flipH="1">
              <a:off x="2968444" y="3953957"/>
              <a:ext cx="1712654" cy="1192232"/>
            </a:xfrm>
            <a:prstGeom prst="rect">
              <a:avLst/>
            </a:prstGeom>
          </p:spPr>
        </p:pic>
        <p:pic>
          <p:nvPicPr>
            <p:cNvPr id="4" name="Picture 2" descr="Art, Floral, Flower, Leaf, Leaves, Plant, Red, Rose">
              <a:extLst>
                <a:ext uri="{FF2B5EF4-FFF2-40B4-BE49-F238E27FC236}">
                  <a16:creationId xmlns:a16="http://schemas.microsoft.com/office/drawing/2014/main" id="{9490BA6F-F541-4A44-8B71-E8A8227C94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825212" flipH="1">
              <a:off x="4141284" y="4019550"/>
              <a:ext cx="259265" cy="3905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Straight Connector 10">
            <a:extLst>
              <a:ext uri="{FF2B5EF4-FFF2-40B4-BE49-F238E27FC236}">
                <a16:creationId xmlns:a16="http://schemas.microsoft.com/office/drawing/2014/main" id="{2A834577-922F-4783-9AC2-093A3B950BE3}"/>
              </a:ext>
            </a:extLst>
          </p:cNvPr>
          <p:cNvCxnSpPr>
            <a:cxnSpLocks/>
          </p:cNvCxnSpPr>
          <p:nvPr/>
        </p:nvCxnSpPr>
        <p:spPr>
          <a:xfrm flipH="1">
            <a:off x="387271" y="1285585"/>
            <a:ext cx="9131467" cy="0"/>
          </a:xfrm>
          <a:prstGeom prst="line">
            <a:avLst/>
          </a:prstGeom>
          <a:ln w="28575"/>
        </p:spPr>
        <p:style>
          <a:lnRef idx="3">
            <a:schemeClr val="accent5"/>
          </a:lnRef>
          <a:fillRef idx="0">
            <a:schemeClr val="accent5"/>
          </a:fillRef>
          <a:effectRef idx="2">
            <a:schemeClr val="accent5"/>
          </a:effectRef>
          <a:fontRef idx="minor">
            <a:schemeClr val="tx1"/>
          </a:fontRef>
        </p:style>
      </p:cxnSp>
      <p:sp>
        <p:nvSpPr>
          <p:cNvPr id="15" name="TextBox 14">
            <a:extLst>
              <a:ext uri="{FF2B5EF4-FFF2-40B4-BE49-F238E27FC236}">
                <a16:creationId xmlns:a16="http://schemas.microsoft.com/office/drawing/2014/main" id="{3FFF7499-8FB8-48D2-8310-D7324DC6F050}"/>
              </a:ext>
            </a:extLst>
          </p:cNvPr>
          <p:cNvSpPr txBox="1"/>
          <p:nvPr/>
        </p:nvSpPr>
        <p:spPr>
          <a:xfrm>
            <a:off x="3967795" y="679318"/>
            <a:ext cx="1970411" cy="592470"/>
          </a:xfrm>
          <a:prstGeom prst="rect">
            <a:avLst/>
          </a:prstGeom>
          <a:noFill/>
        </p:spPr>
        <p:txBody>
          <a:bodyPr wrap="none" rtlCol="0">
            <a:spAutoFit/>
          </a:bodyPr>
          <a:lstStyle/>
          <a:p>
            <a:r>
              <a:rPr lang="en-CA" sz="3250" dirty="0">
                <a:solidFill>
                  <a:srgbClr val="F60600"/>
                </a:solidFill>
                <a:effectLst>
                  <a:outerShdw blurRad="38100" dist="38100" dir="2700000" algn="tl">
                    <a:srgbClr val="000000">
                      <a:alpha val="43137"/>
                    </a:srgbClr>
                  </a:outerShdw>
                </a:effectLst>
              </a:rPr>
              <a:t>Summary</a:t>
            </a:r>
            <a:endParaRPr lang="en-US" sz="3250" dirty="0">
              <a:solidFill>
                <a:srgbClr val="F60600"/>
              </a:solidFill>
              <a:effectLst>
                <a:outerShdw blurRad="38100" dist="38100" dir="2700000" algn="tl">
                  <a:srgbClr val="000000">
                    <a:alpha val="43137"/>
                  </a:srgbClr>
                </a:outerShdw>
              </a:effectLst>
            </a:endParaRPr>
          </a:p>
        </p:txBody>
      </p:sp>
      <p:sp>
        <p:nvSpPr>
          <p:cNvPr id="6" name="Rectangle: Folded Corner 5">
            <a:extLst>
              <a:ext uri="{FF2B5EF4-FFF2-40B4-BE49-F238E27FC236}">
                <a16:creationId xmlns:a16="http://schemas.microsoft.com/office/drawing/2014/main" id="{19C45469-66F6-4C8B-9A37-5F542CB4F4E0}"/>
              </a:ext>
            </a:extLst>
          </p:cNvPr>
          <p:cNvSpPr/>
          <p:nvPr/>
        </p:nvSpPr>
        <p:spPr>
          <a:xfrm rot="20574642">
            <a:off x="6471345" y="1961685"/>
            <a:ext cx="2155637" cy="1230443"/>
          </a:xfrm>
          <a:prstGeom prst="foldedCorner">
            <a:avLst/>
          </a:prstGeom>
          <a:solidFill>
            <a:srgbClr val="F3FFF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FF0000"/>
              </a:solidFill>
              <a:latin typeface="+mj-lt"/>
              <a:ea typeface="Calibri" panose="020F0502020204030204" pitchFamily="34" charset="0"/>
              <a:cs typeface="Times New Roman" panose="02020603050405020304" pitchFamily="18" charset="0"/>
            </a:endParaRPr>
          </a:p>
          <a:p>
            <a:pPr algn="ctr"/>
            <a:r>
              <a:rPr lang="en-US" sz="1400" b="1" dirty="0">
                <a:solidFill>
                  <a:srgbClr val="FF0000"/>
                </a:solidFill>
                <a:latin typeface="+mj-lt"/>
                <a:ea typeface="Calibri" panose="020F0502020204030204" pitchFamily="34" charset="0"/>
                <a:cs typeface="Times New Roman" panose="02020603050405020304" pitchFamily="18" charset="0"/>
              </a:rPr>
              <a:t>The Majority of the Patients </a:t>
            </a:r>
            <a:r>
              <a:rPr lang="en-US" sz="1400" dirty="0">
                <a:solidFill>
                  <a:srgbClr val="FF0000"/>
                </a:solidFill>
                <a:latin typeface="+mj-lt"/>
                <a:ea typeface="Calibri" panose="020F0502020204030204" pitchFamily="34" charset="0"/>
                <a:cs typeface="Times New Roman" panose="02020603050405020304" pitchFamily="18" charset="0"/>
              </a:rPr>
              <a:t> </a:t>
            </a:r>
            <a:r>
              <a:rPr lang="en-US" sz="1400" dirty="0">
                <a:solidFill>
                  <a:srgbClr val="0070C0"/>
                </a:solidFill>
                <a:latin typeface="+mj-lt"/>
                <a:ea typeface="Calibri" panose="020F0502020204030204" pitchFamily="34" charset="0"/>
                <a:cs typeface="Times New Roman" panose="02020603050405020304" pitchFamily="18" charset="0"/>
              </a:rPr>
              <a:t>Managed their Disease by Physical activities (i.e. </a:t>
            </a:r>
            <a:r>
              <a:rPr lang="en-US" sz="1400" b="1" dirty="0">
                <a:solidFill>
                  <a:srgbClr val="00B050"/>
                </a:solidFill>
                <a:latin typeface="+mj-lt"/>
                <a:ea typeface="Calibri" panose="020F0502020204030204" pitchFamily="34" charset="0"/>
                <a:cs typeface="Times New Roman" panose="02020603050405020304" pitchFamily="18" charset="0"/>
              </a:rPr>
              <a:t>Walking</a:t>
            </a:r>
            <a:r>
              <a:rPr lang="en-US" sz="1400" b="1" dirty="0">
                <a:solidFill>
                  <a:srgbClr val="0070C0"/>
                </a:solidFill>
                <a:latin typeface="+mj-lt"/>
                <a:ea typeface="Calibri" panose="020F0502020204030204" pitchFamily="34" charset="0"/>
                <a:cs typeface="Times New Roman" panose="02020603050405020304" pitchFamily="18" charset="0"/>
              </a:rPr>
              <a:t>, </a:t>
            </a:r>
            <a:r>
              <a:rPr lang="en-US" sz="1400" b="1" dirty="0">
                <a:solidFill>
                  <a:srgbClr val="00B050"/>
                </a:solidFill>
                <a:latin typeface="+mj-lt"/>
                <a:ea typeface="Calibri" panose="020F0502020204030204" pitchFamily="34" charset="0"/>
                <a:cs typeface="Times New Roman" panose="02020603050405020304" pitchFamily="18" charset="0"/>
              </a:rPr>
              <a:t>Stretching Exercise</a:t>
            </a:r>
            <a:r>
              <a:rPr lang="en-US" sz="1400" b="1" dirty="0">
                <a:solidFill>
                  <a:srgbClr val="0070C0"/>
                </a:solidFill>
                <a:latin typeface="+mj-lt"/>
                <a:ea typeface="Calibri" panose="020F0502020204030204" pitchFamily="34" charset="0"/>
                <a:cs typeface="Times New Roman" panose="02020603050405020304" pitchFamily="18" charset="0"/>
              </a:rPr>
              <a:t>)</a:t>
            </a:r>
            <a:endParaRPr lang="en-US" sz="1400" dirty="0">
              <a:solidFill>
                <a:srgbClr val="0070C0"/>
              </a:solidFill>
              <a:latin typeface="+mj-lt"/>
              <a:ea typeface="Calibri" panose="020F0502020204030204" pitchFamily="34" charset="0"/>
              <a:cs typeface="Times New Roman" panose="02020603050405020304" pitchFamily="18" charset="0"/>
            </a:endParaRPr>
          </a:p>
        </p:txBody>
      </p:sp>
      <p:sp>
        <p:nvSpPr>
          <p:cNvPr id="19" name="Rectangle: Folded Corner 18">
            <a:extLst>
              <a:ext uri="{FF2B5EF4-FFF2-40B4-BE49-F238E27FC236}">
                <a16:creationId xmlns:a16="http://schemas.microsoft.com/office/drawing/2014/main" id="{FC65A704-C9F2-4D4D-B889-D3A2AB8BB360}"/>
              </a:ext>
            </a:extLst>
          </p:cNvPr>
          <p:cNvSpPr/>
          <p:nvPr/>
        </p:nvSpPr>
        <p:spPr>
          <a:xfrm rot="330308">
            <a:off x="6621037" y="4370779"/>
            <a:ext cx="1921256" cy="1072055"/>
          </a:xfrm>
          <a:prstGeom prst="foldedCorner">
            <a:avLst/>
          </a:prstGeom>
          <a:solidFill>
            <a:srgbClr val="F3FFFF"/>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FF0000"/>
              </a:solidFill>
              <a:latin typeface="+mj-lt"/>
              <a:ea typeface="Calibri" panose="020F0502020204030204" pitchFamily="34" charset="0"/>
              <a:cs typeface="Times New Roman" panose="02020603050405020304" pitchFamily="18" charset="0"/>
            </a:endParaRPr>
          </a:p>
          <a:p>
            <a:pPr algn="ctr"/>
            <a:r>
              <a:rPr lang="en-US" sz="1400" dirty="0">
                <a:solidFill>
                  <a:srgbClr val="0070C0"/>
                </a:solidFill>
                <a:latin typeface="+mj-lt"/>
                <a:ea typeface="Calibri" panose="020F0502020204030204" pitchFamily="34" charset="0"/>
                <a:cs typeface="Times New Roman" panose="02020603050405020304" pitchFamily="18" charset="0"/>
              </a:rPr>
              <a:t>Among </a:t>
            </a:r>
            <a:r>
              <a:rPr lang="en-US" sz="1400" dirty="0">
                <a:solidFill>
                  <a:srgbClr val="FF0000"/>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17.9% </a:t>
            </a:r>
            <a:r>
              <a:rPr lang="en-US" sz="1400" dirty="0">
                <a:solidFill>
                  <a:srgbClr val="0070C0"/>
                </a:solidFill>
                <a:latin typeface="+mj-lt"/>
                <a:ea typeface="Calibri" panose="020F0502020204030204" pitchFamily="34" charset="0"/>
                <a:cs typeface="Times New Roman" panose="02020603050405020304" pitchFamily="18" charset="0"/>
              </a:rPr>
              <a:t>of the patients, </a:t>
            </a:r>
            <a:r>
              <a:rPr lang="en-US" sz="1400" b="1" dirty="0">
                <a:solidFill>
                  <a:srgbClr val="FF0000"/>
                </a:solidFill>
                <a:latin typeface="+mj-lt"/>
                <a:ea typeface="Calibri" panose="020F0502020204030204" pitchFamily="34" charset="0"/>
                <a:cs typeface="Times New Roman" panose="02020603050405020304" pitchFamily="18" charset="0"/>
              </a:rPr>
              <a:t>EXCERCISE</a:t>
            </a:r>
            <a:r>
              <a:rPr lang="en-US" sz="1400" dirty="0">
                <a:solidFill>
                  <a:srgbClr val="00B050"/>
                </a:solidFill>
                <a:latin typeface="+mj-lt"/>
                <a:ea typeface="Calibri" panose="020F0502020204030204" pitchFamily="34" charset="0"/>
                <a:cs typeface="Times New Roman" panose="02020603050405020304" pitchFamily="18" charset="0"/>
              </a:rPr>
              <a:t> </a:t>
            </a:r>
            <a:r>
              <a:rPr lang="en-US" sz="1400" dirty="0">
                <a:solidFill>
                  <a:srgbClr val="0070C0"/>
                </a:solidFill>
                <a:latin typeface="+mj-lt"/>
                <a:ea typeface="Calibri" panose="020F0502020204030204" pitchFamily="34" charset="0"/>
                <a:cs typeface="Times New Roman" panose="02020603050405020304" pitchFamily="18" charset="0"/>
              </a:rPr>
              <a:t>improved their </a:t>
            </a:r>
            <a:r>
              <a:rPr lang="en-US" sz="1400" b="1" dirty="0">
                <a:solidFill>
                  <a:srgbClr val="00B050"/>
                </a:solidFill>
                <a:latin typeface="+mj-lt"/>
                <a:ea typeface="Calibri" panose="020F0502020204030204" pitchFamily="34" charset="0"/>
                <a:cs typeface="Times New Roman" panose="02020603050405020304" pitchFamily="18" charset="0"/>
              </a:rPr>
              <a:t>FATIGUE</a:t>
            </a:r>
            <a:r>
              <a:rPr lang="en-US" sz="1400" dirty="0">
                <a:solidFill>
                  <a:srgbClr val="00B050"/>
                </a:solidFill>
                <a:latin typeface="+mj-lt"/>
                <a:ea typeface="Calibri" panose="020F0502020204030204" pitchFamily="34" charset="0"/>
                <a:cs typeface="Times New Roman" panose="02020603050405020304" pitchFamily="18" charset="0"/>
              </a:rPr>
              <a:t>  </a:t>
            </a:r>
          </a:p>
        </p:txBody>
      </p:sp>
      <p:sp>
        <p:nvSpPr>
          <p:cNvPr id="8" name="Rectangle 7">
            <a:extLst>
              <a:ext uri="{FF2B5EF4-FFF2-40B4-BE49-F238E27FC236}">
                <a16:creationId xmlns:a16="http://schemas.microsoft.com/office/drawing/2014/main" id="{5BC9F94D-27C3-4BB1-BAD6-00EF1B1D4EEC}"/>
              </a:ext>
            </a:extLst>
          </p:cNvPr>
          <p:cNvSpPr/>
          <p:nvPr/>
        </p:nvSpPr>
        <p:spPr>
          <a:xfrm>
            <a:off x="422189" y="2367276"/>
            <a:ext cx="1859316" cy="400110"/>
          </a:xfrm>
          <a:prstGeom prst="rect">
            <a:avLst/>
          </a:prstGeom>
          <a:solidFill>
            <a:srgbClr val="FFFF00"/>
          </a:solidFill>
          <a:effectLst>
            <a:glow rad="101600">
              <a:srgbClr val="FFFF00">
                <a:alpha val="60000"/>
              </a:srgbClr>
            </a:glow>
          </a:effectLst>
          <a:scene3d>
            <a:camera prst="perspectiveContrastingRightFacing"/>
            <a:lightRig rig="threePt" dir="t"/>
          </a:scene3d>
        </p:spPr>
        <p:txBody>
          <a:bodyPr wrap="square" lIns="91440" tIns="45720" rIns="91440" bIns="45720">
            <a:spAutoFit/>
          </a:bodyPr>
          <a:lstStyle/>
          <a:p>
            <a:pPr algn="ctr"/>
            <a:r>
              <a:rPr lang="en-CA"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Therapeutics</a:t>
            </a:r>
            <a:endPar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cxnSp>
        <p:nvCxnSpPr>
          <p:cNvPr id="22" name="Connector: Curved 21">
            <a:extLst>
              <a:ext uri="{FF2B5EF4-FFF2-40B4-BE49-F238E27FC236}">
                <a16:creationId xmlns:a16="http://schemas.microsoft.com/office/drawing/2014/main" id="{D299DA23-29CF-4555-925D-7AEA97C4FA1C}"/>
              </a:ext>
            </a:extLst>
          </p:cNvPr>
          <p:cNvCxnSpPr>
            <a:cxnSpLocks/>
          </p:cNvCxnSpPr>
          <p:nvPr/>
        </p:nvCxnSpPr>
        <p:spPr>
          <a:xfrm rot="16200000" flipH="1">
            <a:off x="941540" y="2983633"/>
            <a:ext cx="749360" cy="449318"/>
          </a:xfrm>
          <a:prstGeom prst="curvedConnector3">
            <a:avLst>
              <a:gd name="adj1" fmla="val 17390"/>
            </a:avLst>
          </a:prstGeom>
          <a:ln w="5715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8EED4683-F38C-434D-9AB0-AB7E9E37347D}"/>
              </a:ext>
            </a:extLst>
          </p:cNvPr>
          <p:cNvCxnSpPr>
            <a:cxnSpLocks/>
          </p:cNvCxnSpPr>
          <p:nvPr/>
        </p:nvCxnSpPr>
        <p:spPr>
          <a:xfrm flipV="1">
            <a:off x="1145815" y="1757141"/>
            <a:ext cx="3276965" cy="699751"/>
          </a:xfrm>
          <a:prstGeom prst="curvedConnector3">
            <a:avLst>
              <a:gd name="adj1" fmla="val 206"/>
            </a:avLst>
          </a:prstGeom>
          <a:ln w="571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5C01770-2A3D-49EF-94DF-00C20E45E4B9}"/>
              </a:ext>
            </a:extLst>
          </p:cNvPr>
          <p:cNvSpPr txBox="1"/>
          <p:nvPr/>
        </p:nvSpPr>
        <p:spPr>
          <a:xfrm rot="2267098">
            <a:off x="1978098" y="2183363"/>
            <a:ext cx="1995636" cy="307777"/>
          </a:xfrm>
          <a:prstGeom prst="rect">
            <a:avLst/>
          </a:prstGeom>
          <a:solidFill>
            <a:srgbClr val="F3FDFF"/>
          </a:solidFill>
          <a:ln>
            <a:solidFill>
              <a:srgbClr val="F60600"/>
            </a:solidFill>
          </a:ln>
          <a:effectLst>
            <a:glow rad="101600">
              <a:schemeClr val="accent4">
                <a:satMod val="175000"/>
                <a:alpha val="40000"/>
              </a:schemeClr>
            </a:glow>
          </a:effectLst>
        </p:spPr>
        <p:txBody>
          <a:bodyPr wrap="square" rtlCol="0" anchor="t">
            <a:spAutoFit/>
          </a:bodyPr>
          <a:lstStyle/>
          <a:p>
            <a:pPr algn="ctr"/>
            <a:r>
              <a:rPr lang="en-US" sz="1200" b="1" dirty="0">
                <a:solidFill>
                  <a:srgbClr val="FF0000"/>
                </a:solidFill>
                <a:ea typeface="Calibri" panose="020F0502020204030204" pitchFamily="34" charset="0"/>
                <a:cs typeface="Times New Roman" panose="02020603050405020304" pitchFamily="18" charset="0"/>
              </a:rPr>
              <a:t>  </a:t>
            </a:r>
            <a:r>
              <a:rPr lang="en-US" sz="1400" b="1" dirty="0">
                <a:solidFill>
                  <a:srgbClr val="FF0000"/>
                </a:solidFill>
                <a:ea typeface="Calibri" panose="020F0502020204030204" pitchFamily="34" charset="0"/>
                <a:cs typeface="Times New Roman" panose="02020603050405020304" pitchFamily="18" charset="0"/>
              </a:rPr>
              <a:t>Mobility Restriction</a:t>
            </a:r>
            <a:endParaRPr lang="en-US" sz="1400" b="1" dirty="0">
              <a:solidFill>
                <a:srgbClr val="00B050"/>
              </a:solidFill>
              <a:latin typeface="+mj-lt"/>
              <a:ea typeface="Calibri" panose="020F0502020204030204" pitchFamily="34" charset="0"/>
              <a:cs typeface="Times New Roman" panose="02020603050405020304" pitchFamily="18" charset="0"/>
            </a:endParaRPr>
          </a:p>
        </p:txBody>
      </p:sp>
      <p:cxnSp>
        <p:nvCxnSpPr>
          <p:cNvPr id="34" name="Connector: Curved 33">
            <a:extLst>
              <a:ext uri="{FF2B5EF4-FFF2-40B4-BE49-F238E27FC236}">
                <a16:creationId xmlns:a16="http://schemas.microsoft.com/office/drawing/2014/main" id="{09F54C8A-1946-4B78-8D13-4261F0CC7FEF}"/>
              </a:ext>
            </a:extLst>
          </p:cNvPr>
          <p:cNvCxnSpPr>
            <a:cxnSpLocks/>
          </p:cNvCxnSpPr>
          <p:nvPr/>
        </p:nvCxnSpPr>
        <p:spPr>
          <a:xfrm>
            <a:off x="993228" y="2887302"/>
            <a:ext cx="3545072" cy="2951892"/>
          </a:xfrm>
          <a:prstGeom prst="curvedConnector3">
            <a:avLst>
              <a:gd name="adj1" fmla="val -781"/>
            </a:avLst>
          </a:prstGeom>
          <a:ln w="571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3B7AB4E-56E6-4CC7-A7F4-0B48560243E0}"/>
              </a:ext>
            </a:extLst>
          </p:cNvPr>
          <p:cNvSpPr txBox="1"/>
          <p:nvPr/>
        </p:nvSpPr>
        <p:spPr>
          <a:xfrm rot="20054937">
            <a:off x="1724485" y="4429751"/>
            <a:ext cx="2314182" cy="954107"/>
          </a:xfrm>
          <a:prstGeom prst="rect">
            <a:avLst/>
          </a:prstGeom>
          <a:solidFill>
            <a:srgbClr val="F3FDFF"/>
          </a:solidFill>
          <a:ln>
            <a:solidFill>
              <a:srgbClr val="F60600"/>
            </a:solidFill>
          </a:ln>
          <a:effectLst>
            <a:glow rad="101600">
              <a:schemeClr val="accent4">
                <a:satMod val="175000"/>
                <a:alpha val="40000"/>
              </a:schemeClr>
            </a:glow>
          </a:effectLst>
        </p:spPr>
        <p:txBody>
          <a:bodyPr wrap="square" rtlCol="0" anchor="t">
            <a:spAutoFit/>
          </a:bodyPr>
          <a:lstStyle/>
          <a:p>
            <a:pPr algn="ctr"/>
            <a:r>
              <a:rPr lang="en-CA" sz="1400" b="1" dirty="0">
                <a:solidFill>
                  <a:srgbClr val="FF0000"/>
                </a:solidFill>
                <a:ea typeface="Calibri" panose="020F0502020204030204" pitchFamily="34" charset="0"/>
                <a:cs typeface="Times New Roman" panose="02020603050405020304" pitchFamily="18" charset="0"/>
              </a:rPr>
              <a:t>Psychological Disorders Affecting Patient’s Life Quality - Worsening the Disease</a:t>
            </a:r>
            <a:endParaRPr lang="en-US" sz="1400" b="1" dirty="0">
              <a:solidFill>
                <a:srgbClr val="FF0000"/>
              </a:solidFill>
              <a:ea typeface="Calibri" panose="020F0502020204030204" pitchFamily="34" charset="0"/>
              <a:cs typeface="Times New Roman" panose="02020603050405020304" pitchFamily="18" charset="0"/>
            </a:endParaRPr>
          </a:p>
        </p:txBody>
      </p:sp>
      <p:sp>
        <p:nvSpPr>
          <p:cNvPr id="37" name="Plus Sign 36">
            <a:extLst>
              <a:ext uri="{FF2B5EF4-FFF2-40B4-BE49-F238E27FC236}">
                <a16:creationId xmlns:a16="http://schemas.microsoft.com/office/drawing/2014/main" id="{ADD8A237-C792-40BC-B923-3EF034F77B99}"/>
              </a:ext>
            </a:extLst>
          </p:cNvPr>
          <p:cNvSpPr/>
          <p:nvPr/>
        </p:nvSpPr>
        <p:spPr>
          <a:xfrm>
            <a:off x="4028927" y="1385266"/>
            <a:ext cx="288418" cy="324755"/>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lus Sign 37">
            <a:extLst>
              <a:ext uri="{FF2B5EF4-FFF2-40B4-BE49-F238E27FC236}">
                <a16:creationId xmlns:a16="http://schemas.microsoft.com/office/drawing/2014/main" id="{B2F3868D-87EE-40D3-90B8-2C8E9606524A}"/>
              </a:ext>
            </a:extLst>
          </p:cNvPr>
          <p:cNvSpPr/>
          <p:nvPr/>
        </p:nvSpPr>
        <p:spPr>
          <a:xfrm>
            <a:off x="3679377" y="5861292"/>
            <a:ext cx="288418" cy="324755"/>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ctor: Curved 40">
            <a:extLst>
              <a:ext uri="{FF2B5EF4-FFF2-40B4-BE49-F238E27FC236}">
                <a16:creationId xmlns:a16="http://schemas.microsoft.com/office/drawing/2014/main" id="{C40737F3-4E5E-4871-8D05-46E635FCD0F1}"/>
              </a:ext>
            </a:extLst>
          </p:cNvPr>
          <p:cNvCxnSpPr>
            <a:cxnSpLocks/>
          </p:cNvCxnSpPr>
          <p:nvPr/>
        </p:nvCxnSpPr>
        <p:spPr>
          <a:xfrm rot="10800000">
            <a:off x="4659200" y="5642577"/>
            <a:ext cx="12111" cy="6706"/>
          </a:xfrm>
          <a:prstGeom prst="curvedConnector3">
            <a:avLst>
              <a:gd name="adj1" fmla="val 442218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2" descr="Image result for georgian college logo">
            <a:extLst>
              <a:ext uri="{FF2B5EF4-FFF2-40B4-BE49-F238E27FC236}">
                <a16:creationId xmlns:a16="http://schemas.microsoft.com/office/drawing/2014/main" id="{59DEADEF-5080-4058-9642-AD65F081301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foregroundMark x1="7333" y1="17083" x2="16222" y2="21250"/>
                        <a14:foregroundMark x1="13889" y1="4583" x2="18778" y2="7083"/>
                        <a14:foregroundMark x1="33556" y1="26250" x2="27667" y2="26250"/>
                        <a14:foregroundMark x1="25889" y1="31667" x2="23556" y2="47083"/>
                        <a14:foregroundMark x1="23000" y1="51250" x2="26444" y2="68333"/>
                        <a14:foregroundMark x1="38000" y1="55833" x2="45556" y2="52917"/>
                        <a14:foregroundMark x1="51667" y1="38333" x2="47556" y2="50000"/>
                        <a14:foregroundMark x1="59333" y1="42500" x2="59333" y2="62917"/>
                        <a14:foregroundMark x1="68778" y1="39167" x2="65889" y2="52917"/>
                        <a14:foregroundMark x1="66222" y1="65000" x2="68556" y2="71250"/>
                        <a14:foregroundMark x1="76556" y1="43750" x2="76556" y2="57500"/>
                        <a14:foregroundMark x1="77111" y1="25417" x2="77111" y2="25417"/>
                        <a14:foregroundMark x1="81444" y1="57083" x2="81333" y2="69583"/>
                        <a14:foregroundMark x1="91333" y1="43750" x2="91556" y2="62917"/>
                        <a14:foregroundMark x1="94667" y1="42083" x2="97778" y2="41667"/>
                      </a14:backgroundRemoval>
                    </a14:imgEffect>
                  </a14:imgLayer>
                </a14:imgProps>
              </a:ext>
              <a:ext uri="{28A0092B-C50C-407E-A947-70E740481C1C}">
                <a14:useLocalDpi xmlns:a14="http://schemas.microsoft.com/office/drawing/2010/main" val="0"/>
              </a:ext>
            </a:extLst>
          </a:blip>
          <a:srcRect/>
          <a:stretch>
            <a:fillRect/>
          </a:stretch>
        </p:blipFill>
        <p:spPr bwMode="auto">
          <a:xfrm>
            <a:off x="222406" y="6267490"/>
            <a:ext cx="966850" cy="25782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AC80E714-9BE4-48D4-A369-99C34FB87400}"/>
              </a:ext>
            </a:extLst>
          </p:cNvPr>
          <p:cNvPicPr>
            <a:picLocks noChangeAspect="1"/>
          </p:cNvPicPr>
          <p:nvPr/>
        </p:nvPicPr>
        <p:blipFill>
          <a:blip r:embed="rId8"/>
          <a:stretch>
            <a:fillRect/>
          </a:stretch>
        </p:blipFill>
        <p:spPr>
          <a:xfrm>
            <a:off x="7755381" y="153221"/>
            <a:ext cx="786142" cy="4607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4" name="Picture 53">
            <a:extLst>
              <a:ext uri="{FF2B5EF4-FFF2-40B4-BE49-F238E27FC236}">
                <a16:creationId xmlns:a16="http://schemas.microsoft.com/office/drawing/2014/main" id="{736613E9-CC7E-4012-8ED1-6C0EC01FB52C}"/>
              </a:ext>
            </a:extLst>
          </p:cNvPr>
          <p:cNvPicPr>
            <a:picLocks noChangeAspect="1"/>
          </p:cNvPicPr>
          <p:nvPr/>
        </p:nvPicPr>
        <p:blipFill>
          <a:blip r:embed="rId9"/>
          <a:stretch>
            <a:fillRect/>
          </a:stretch>
        </p:blipFill>
        <p:spPr>
          <a:xfrm>
            <a:off x="8628746" y="167569"/>
            <a:ext cx="889992" cy="4607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01785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7">
                                          <p:stCondLst>
                                            <p:cond delay="0"/>
                                          </p:stCondLst>
                                        </p:cTn>
                                        <p:tgtEl>
                                          <p:spTgt spid="16"/>
                                        </p:tgtEl>
                                      </p:cBhvr>
                                    </p:animEffect>
                                    <p:anim calcmode="lin" valueType="num">
                                      <p:cBhvr>
                                        <p:cTn id="8" dur="1594"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581"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581" tmFilter="0, 0; 0.125,0.2665; 0.25,0.4; 0.375,0.465; 0.5,0.5;  0.625,0.535; 0.75,0.6; 0.875,0.7335; 1,1">
                                          <p:stCondLst>
                                            <p:cond delay="581"/>
                                          </p:stCondLst>
                                        </p:cTn>
                                        <p:tgtEl>
                                          <p:spTgt spid="16"/>
                                        </p:tgtEl>
                                        <p:attrNameLst>
                                          <p:attrName>ppt_y</p:attrName>
                                        </p:attrNameLst>
                                      </p:cBhvr>
                                      <p:tavLst>
                                        <p:tav tm="0" fmla="#ppt_y-sin(pi*$)/9">
                                          <p:val>
                                            <p:fltVal val="0"/>
                                          </p:val>
                                        </p:tav>
                                        <p:tav tm="100000">
                                          <p:val>
                                            <p:fltVal val="1"/>
                                          </p:val>
                                        </p:tav>
                                      </p:tavLst>
                                    </p:anim>
                                    <p:anim calcmode="lin" valueType="num">
                                      <p:cBhvr>
                                        <p:cTn id="11" dur="290" tmFilter="0, 0; 0.125,0.2665; 0.25,0.4; 0.375,0.465; 0.5,0.5;  0.625,0.535; 0.75,0.6; 0.875,0.7335; 1,1">
                                          <p:stCondLst>
                                            <p:cond delay="1159"/>
                                          </p:stCondLst>
                                        </p:cTn>
                                        <p:tgtEl>
                                          <p:spTgt spid="16"/>
                                        </p:tgtEl>
                                        <p:attrNameLst>
                                          <p:attrName>ppt_y</p:attrName>
                                        </p:attrNameLst>
                                      </p:cBhvr>
                                      <p:tavLst>
                                        <p:tav tm="0" fmla="#ppt_y-sin(pi*$)/27">
                                          <p:val>
                                            <p:fltVal val="0"/>
                                          </p:val>
                                        </p:tav>
                                        <p:tav tm="100000">
                                          <p:val>
                                            <p:fltVal val="1"/>
                                          </p:val>
                                        </p:tav>
                                      </p:tavLst>
                                    </p:anim>
                                    <p:anim calcmode="lin" valueType="num">
                                      <p:cBhvr>
                                        <p:cTn id="12" dur="144" tmFilter="0, 0; 0.125,0.2665; 0.25,0.4; 0.375,0.465; 0.5,0.5;  0.625,0.535; 0.75,0.6; 0.875,0.7335; 1,1">
                                          <p:stCondLst>
                                            <p:cond delay="1449"/>
                                          </p:stCondLst>
                                        </p:cTn>
                                        <p:tgtEl>
                                          <p:spTgt spid="16"/>
                                        </p:tgtEl>
                                        <p:attrNameLst>
                                          <p:attrName>ppt_y</p:attrName>
                                        </p:attrNameLst>
                                      </p:cBhvr>
                                      <p:tavLst>
                                        <p:tav tm="0" fmla="#ppt_y-sin(pi*$)/81">
                                          <p:val>
                                            <p:fltVal val="0"/>
                                          </p:val>
                                        </p:tav>
                                        <p:tav tm="100000">
                                          <p:val>
                                            <p:fltVal val="1"/>
                                          </p:val>
                                        </p:tav>
                                      </p:tavLst>
                                    </p:anim>
                                    <p:animScale>
                                      <p:cBhvr>
                                        <p:cTn id="13" dur="23">
                                          <p:stCondLst>
                                            <p:cond delay="569"/>
                                          </p:stCondLst>
                                        </p:cTn>
                                        <p:tgtEl>
                                          <p:spTgt spid="16"/>
                                        </p:tgtEl>
                                      </p:cBhvr>
                                      <p:to x="100000" y="60000"/>
                                    </p:animScale>
                                    <p:animScale>
                                      <p:cBhvr>
                                        <p:cTn id="14" dur="145" decel="50000">
                                          <p:stCondLst>
                                            <p:cond delay="592"/>
                                          </p:stCondLst>
                                        </p:cTn>
                                        <p:tgtEl>
                                          <p:spTgt spid="16"/>
                                        </p:tgtEl>
                                      </p:cBhvr>
                                      <p:to x="100000" y="100000"/>
                                    </p:animScale>
                                    <p:animScale>
                                      <p:cBhvr>
                                        <p:cTn id="15" dur="23">
                                          <p:stCondLst>
                                            <p:cond delay="1148"/>
                                          </p:stCondLst>
                                        </p:cTn>
                                        <p:tgtEl>
                                          <p:spTgt spid="16"/>
                                        </p:tgtEl>
                                      </p:cBhvr>
                                      <p:to x="100000" y="80000"/>
                                    </p:animScale>
                                    <p:animScale>
                                      <p:cBhvr>
                                        <p:cTn id="16" dur="145" decel="50000">
                                          <p:stCondLst>
                                            <p:cond delay="1171"/>
                                          </p:stCondLst>
                                        </p:cTn>
                                        <p:tgtEl>
                                          <p:spTgt spid="16"/>
                                        </p:tgtEl>
                                      </p:cBhvr>
                                      <p:to x="100000" y="100000"/>
                                    </p:animScale>
                                    <p:animScale>
                                      <p:cBhvr>
                                        <p:cTn id="17" dur="23">
                                          <p:stCondLst>
                                            <p:cond delay="1437"/>
                                          </p:stCondLst>
                                        </p:cTn>
                                        <p:tgtEl>
                                          <p:spTgt spid="16"/>
                                        </p:tgtEl>
                                      </p:cBhvr>
                                      <p:to x="100000" y="90000"/>
                                    </p:animScale>
                                    <p:animScale>
                                      <p:cBhvr>
                                        <p:cTn id="18" dur="145" decel="50000">
                                          <p:stCondLst>
                                            <p:cond delay="1459"/>
                                          </p:stCondLst>
                                        </p:cTn>
                                        <p:tgtEl>
                                          <p:spTgt spid="16"/>
                                        </p:tgtEl>
                                      </p:cBhvr>
                                      <p:to x="100000" y="100000"/>
                                    </p:animScale>
                                    <p:animScale>
                                      <p:cBhvr>
                                        <p:cTn id="19" dur="23">
                                          <p:stCondLst>
                                            <p:cond delay="1582"/>
                                          </p:stCondLst>
                                        </p:cTn>
                                        <p:tgtEl>
                                          <p:spTgt spid="16"/>
                                        </p:tgtEl>
                                      </p:cBhvr>
                                      <p:to x="100000" y="95000"/>
                                    </p:animScale>
                                    <p:animScale>
                                      <p:cBhvr>
                                        <p:cTn id="20" dur="145" decel="50000">
                                          <p:stCondLst>
                                            <p:cond delay="1605"/>
                                          </p:stCondLst>
                                        </p:cTn>
                                        <p:tgtEl>
                                          <p:spTgt spid="1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7">
                                          <p:stCondLst>
                                            <p:cond delay="0"/>
                                          </p:stCondLst>
                                        </p:cTn>
                                        <p:tgtEl>
                                          <p:spTgt spid="17"/>
                                        </p:tgtEl>
                                      </p:cBhvr>
                                    </p:animEffect>
                                    <p:anim calcmode="lin" valueType="num">
                                      <p:cBhvr>
                                        <p:cTn id="26" dur="1594"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7" dur="581"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8" dur="581" tmFilter="0, 0; 0.125,0.2665; 0.25,0.4; 0.375,0.465; 0.5,0.5;  0.625,0.535; 0.75,0.6; 0.875,0.7335; 1,1">
                                          <p:stCondLst>
                                            <p:cond delay="581"/>
                                          </p:stCondLst>
                                        </p:cTn>
                                        <p:tgtEl>
                                          <p:spTgt spid="17"/>
                                        </p:tgtEl>
                                        <p:attrNameLst>
                                          <p:attrName>ppt_y</p:attrName>
                                        </p:attrNameLst>
                                      </p:cBhvr>
                                      <p:tavLst>
                                        <p:tav tm="0" fmla="#ppt_y-sin(pi*$)/9">
                                          <p:val>
                                            <p:fltVal val="0"/>
                                          </p:val>
                                        </p:tav>
                                        <p:tav tm="100000">
                                          <p:val>
                                            <p:fltVal val="1"/>
                                          </p:val>
                                        </p:tav>
                                      </p:tavLst>
                                    </p:anim>
                                    <p:anim calcmode="lin" valueType="num">
                                      <p:cBhvr>
                                        <p:cTn id="29" dur="290" tmFilter="0, 0; 0.125,0.2665; 0.25,0.4; 0.375,0.465; 0.5,0.5;  0.625,0.535; 0.75,0.6; 0.875,0.7335; 1,1">
                                          <p:stCondLst>
                                            <p:cond delay="1159"/>
                                          </p:stCondLst>
                                        </p:cTn>
                                        <p:tgtEl>
                                          <p:spTgt spid="17"/>
                                        </p:tgtEl>
                                        <p:attrNameLst>
                                          <p:attrName>ppt_y</p:attrName>
                                        </p:attrNameLst>
                                      </p:cBhvr>
                                      <p:tavLst>
                                        <p:tav tm="0" fmla="#ppt_y-sin(pi*$)/27">
                                          <p:val>
                                            <p:fltVal val="0"/>
                                          </p:val>
                                        </p:tav>
                                        <p:tav tm="100000">
                                          <p:val>
                                            <p:fltVal val="1"/>
                                          </p:val>
                                        </p:tav>
                                      </p:tavLst>
                                    </p:anim>
                                    <p:anim calcmode="lin" valueType="num">
                                      <p:cBhvr>
                                        <p:cTn id="30" dur="144" tmFilter="0, 0; 0.125,0.2665; 0.25,0.4; 0.375,0.465; 0.5,0.5;  0.625,0.535; 0.75,0.6; 0.875,0.7335; 1,1">
                                          <p:stCondLst>
                                            <p:cond delay="1449"/>
                                          </p:stCondLst>
                                        </p:cTn>
                                        <p:tgtEl>
                                          <p:spTgt spid="17"/>
                                        </p:tgtEl>
                                        <p:attrNameLst>
                                          <p:attrName>ppt_y</p:attrName>
                                        </p:attrNameLst>
                                      </p:cBhvr>
                                      <p:tavLst>
                                        <p:tav tm="0" fmla="#ppt_y-sin(pi*$)/81">
                                          <p:val>
                                            <p:fltVal val="0"/>
                                          </p:val>
                                        </p:tav>
                                        <p:tav tm="100000">
                                          <p:val>
                                            <p:fltVal val="1"/>
                                          </p:val>
                                        </p:tav>
                                      </p:tavLst>
                                    </p:anim>
                                    <p:animScale>
                                      <p:cBhvr>
                                        <p:cTn id="31" dur="23">
                                          <p:stCondLst>
                                            <p:cond delay="569"/>
                                          </p:stCondLst>
                                        </p:cTn>
                                        <p:tgtEl>
                                          <p:spTgt spid="17"/>
                                        </p:tgtEl>
                                      </p:cBhvr>
                                      <p:to x="100000" y="60000"/>
                                    </p:animScale>
                                    <p:animScale>
                                      <p:cBhvr>
                                        <p:cTn id="32" dur="145" decel="50000">
                                          <p:stCondLst>
                                            <p:cond delay="592"/>
                                          </p:stCondLst>
                                        </p:cTn>
                                        <p:tgtEl>
                                          <p:spTgt spid="17"/>
                                        </p:tgtEl>
                                      </p:cBhvr>
                                      <p:to x="100000" y="100000"/>
                                    </p:animScale>
                                    <p:animScale>
                                      <p:cBhvr>
                                        <p:cTn id="33" dur="23">
                                          <p:stCondLst>
                                            <p:cond delay="1148"/>
                                          </p:stCondLst>
                                        </p:cTn>
                                        <p:tgtEl>
                                          <p:spTgt spid="17"/>
                                        </p:tgtEl>
                                      </p:cBhvr>
                                      <p:to x="100000" y="80000"/>
                                    </p:animScale>
                                    <p:animScale>
                                      <p:cBhvr>
                                        <p:cTn id="34" dur="145" decel="50000">
                                          <p:stCondLst>
                                            <p:cond delay="1171"/>
                                          </p:stCondLst>
                                        </p:cTn>
                                        <p:tgtEl>
                                          <p:spTgt spid="17"/>
                                        </p:tgtEl>
                                      </p:cBhvr>
                                      <p:to x="100000" y="100000"/>
                                    </p:animScale>
                                    <p:animScale>
                                      <p:cBhvr>
                                        <p:cTn id="35" dur="23">
                                          <p:stCondLst>
                                            <p:cond delay="1437"/>
                                          </p:stCondLst>
                                        </p:cTn>
                                        <p:tgtEl>
                                          <p:spTgt spid="17"/>
                                        </p:tgtEl>
                                      </p:cBhvr>
                                      <p:to x="100000" y="90000"/>
                                    </p:animScale>
                                    <p:animScale>
                                      <p:cBhvr>
                                        <p:cTn id="36" dur="145" decel="50000">
                                          <p:stCondLst>
                                            <p:cond delay="1459"/>
                                          </p:stCondLst>
                                        </p:cTn>
                                        <p:tgtEl>
                                          <p:spTgt spid="17"/>
                                        </p:tgtEl>
                                      </p:cBhvr>
                                      <p:to x="100000" y="100000"/>
                                    </p:animScale>
                                    <p:animScale>
                                      <p:cBhvr>
                                        <p:cTn id="37" dur="23">
                                          <p:stCondLst>
                                            <p:cond delay="1582"/>
                                          </p:stCondLst>
                                        </p:cTn>
                                        <p:tgtEl>
                                          <p:spTgt spid="17"/>
                                        </p:tgtEl>
                                      </p:cBhvr>
                                      <p:to x="100000" y="95000"/>
                                    </p:animScale>
                                    <p:animScale>
                                      <p:cBhvr>
                                        <p:cTn id="38" dur="145" decel="50000">
                                          <p:stCondLst>
                                            <p:cond delay="1605"/>
                                          </p:stCondLst>
                                        </p:cTn>
                                        <p:tgtEl>
                                          <p:spTgt spid="17"/>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500"/>
                                        <p:tgtEl>
                                          <p:spTgt spid="38"/>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1000"/>
                                        <p:tgtEl>
                                          <p:spTgt spid="6"/>
                                        </p:tgtEl>
                                      </p:cBhvr>
                                    </p:animEffect>
                                    <p:anim calcmode="lin" valueType="num">
                                      <p:cBhvr>
                                        <p:cTn id="74" dur="1000" fill="hold"/>
                                        <p:tgtEl>
                                          <p:spTgt spid="6"/>
                                        </p:tgtEl>
                                        <p:attrNameLst>
                                          <p:attrName>ppt_x</p:attrName>
                                        </p:attrNameLst>
                                      </p:cBhvr>
                                      <p:tavLst>
                                        <p:tav tm="0">
                                          <p:val>
                                            <p:strVal val="#ppt_x"/>
                                          </p:val>
                                        </p:tav>
                                        <p:tav tm="100000">
                                          <p:val>
                                            <p:strVal val="#ppt_x"/>
                                          </p:val>
                                        </p:tav>
                                      </p:tavLst>
                                    </p:anim>
                                    <p:anim calcmode="lin" valueType="num">
                                      <p:cBhvr>
                                        <p:cTn id="7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1000"/>
                                        <p:tgtEl>
                                          <p:spTgt spid="19"/>
                                        </p:tgtEl>
                                      </p:cBhvr>
                                    </p:animEffect>
                                    <p:anim calcmode="lin" valueType="num">
                                      <p:cBhvr>
                                        <p:cTn id="81" dur="1000" fill="hold"/>
                                        <p:tgtEl>
                                          <p:spTgt spid="19"/>
                                        </p:tgtEl>
                                        <p:attrNameLst>
                                          <p:attrName>ppt_x</p:attrName>
                                        </p:attrNameLst>
                                      </p:cBhvr>
                                      <p:tavLst>
                                        <p:tav tm="0">
                                          <p:val>
                                            <p:strVal val="#ppt_x"/>
                                          </p:val>
                                        </p:tav>
                                        <p:tav tm="100000">
                                          <p:val>
                                            <p:strVal val="#ppt_x"/>
                                          </p:val>
                                        </p:tav>
                                      </p:tavLst>
                                    </p:anim>
                                    <p:anim calcmode="lin" valueType="num">
                                      <p:cBhvr>
                                        <p:cTn id="8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8" grpId="0" animBg="1"/>
      <p:bldP spid="16" grpId="0" animBg="1"/>
      <p:bldP spid="17" grpId="0" animBg="1"/>
      <p:bldP spid="37" grpId="0" animBg="1"/>
      <p:bldP spid="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03A09-A508-4BC6-8EC7-337FE222DDAC}"/>
              </a:ext>
            </a:extLst>
          </p:cNvPr>
          <p:cNvGrpSpPr/>
          <p:nvPr/>
        </p:nvGrpSpPr>
        <p:grpSpPr>
          <a:xfrm>
            <a:off x="82406" y="751290"/>
            <a:ext cx="722461" cy="536179"/>
            <a:chOff x="2968444" y="3953957"/>
            <a:chExt cx="1712654" cy="1192232"/>
          </a:xfrm>
        </p:grpSpPr>
        <p:pic>
          <p:nvPicPr>
            <p:cNvPr id="3" name="Picture 2">
              <a:extLst>
                <a:ext uri="{FF2B5EF4-FFF2-40B4-BE49-F238E27FC236}">
                  <a16:creationId xmlns:a16="http://schemas.microsoft.com/office/drawing/2014/main" id="{8B095B96-B356-4D15-B67F-E3B07A95F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27460" flipH="1">
              <a:off x="2968444" y="3953957"/>
              <a:ext cx="1712654" cy="1192232"/>
            </a:xfrm>
            <a:prstGeom prst="rect">
              <a:avLst/>
            </a:prstGeom>
          </p:spPr>
        </p:pic>
        <p:pic>
          <p:nvPicPr>
            <p:cNvPr id="4" name="Picture 2" descr="Art, Floral, Flower, Leaf, Leaves, Plant, Red, Rose">
              <a:extLst>
                <a:ext uri="{FF2B5EF4-FFF2-40B4-BE49-F238E27FC236}">
                  <a16:creationId xmlns:a16="http://schemas.microsoft.com/office/drawing/2014/main" id="{9490BA6F-F541-4A44-8B71-E8A8227C94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25212" flipH="1">
              <a:off x="4141284" y="4019550"/>
              <a:ext cx="259265" cy="390525"/>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id="{022FEE73-C031-4B17-9294-8E8C1AB14C2C}"/>
              </a:ext>
            </a:extLst>
          </p:cNvPr>
          <p:cNvSpPr/>
          <p:nvPr/>
        </p:nvSpPr>
        <p:spPr>
          <a:xfrm>
            <a:off x="263760" y="1410409"/>
            <a:ext cx="9254978" cy="9295558"/>
          </a:xfrm>
          <a:prstGeom prst="rect">
            <a:avLst/>
          </a:prstGeom>
        </p:spPr>
        <p:txBody>
          <a:bodyPr wrap="square">
            <a:spAutoFit/>
          </a:bodyPr>
          <a:lstStyle/>
          <a:p>
            <a:pPr marL="232163" indent="-232163">
              <a:lnSpc>
                <a:spcPct val="115000"/>
              </a:lnSpc>
              <a:spcAft>
                <a:spcPts val="813"/>
              </a:spcAft>
              <a:buFont typeface="Wingdings" panose="05000000000000000000" pitchFamily="2" charset="2"/>
              <a:buChar char="|"/>
            </a:pPr>
            <a:r>
              <a:rPr lang="en-US" sz="1000" dirty="0">
                <a:solidFill>
                  <a:srgbClr val="002060"/>
                </a:solidFill>
              </a:rPr>
              <a:t>American Psychiatric Association. (2013). Desk Reference to the Diagnostic Criteria From DSM-5®—American Psychiatric Association—Google Books. Retrieved February 27, 2020, from </a:t>
            </a:r>
            <a:r>
              <a:rPr lang="en-US" sz="1000" dirty="0">
                <a:hlinkClick r:id="rId4"/>
              </a:rPr>
              <a:t>https://books.google.ca/books?hl=en&amp;lr=&amp;id=QpmvBAAAQBAJ&amp;oi=fnd&amp;pg=PT7&amp;dq=dsm+5+diagnostic+Criteria+and+codes&amp;ots=MM3eOJPsS1&amp;sig=hWA5e3dv_FAu3S7sMIu1KYiSGZE&amp;redir_esc=y#v=onepage&amp;q=dsm%205%20diagnostic%20Criteria%20and%20codes&amp;f=false</a:t>
            </a:r>
            <a:endParaRPr lang="en-US" sz="1000" dirty="0">
              <a:solidFill>
                <a:srgbClr val="002060"/>
              </a:solidFill>
              <a:ea typeface="Calibri" panose="020F0502020204030204" pitchFamily="34" charset="0"/>
              <a:cs typeface="Calibri" panose="020F0502020204030204" pitchFamily="34" charset="0"/>
            </a:endParaRPr>
          </a:p>
          <a:p>
            <a:pPr marL="232163" indent="-232163">
              <a:lnSpc>
                <a:spcPct val="115000"/>
              </a:lnSpc>
              <a:spcAft>
                <a:spcPts val="813"/>
              </a:spcAft>
              <a:buFont typeface="Wingdings" panose="05000000000000000000" pitchFamily="2" charset="2"/>
              <a:buChar char="|"/>
            </a:pPr>
            <a:r>
              <a:rPr lang="en-US" sz="1000" dirty="0">
                <a:solidFill>
                  <a:srgbClr val="002060"/>
                </a:solidFill>
                <a:ea typeface="Calibri" panose="020F0502020204030204" pitchFamily="34" charset="0"/>
                <a:cs typeface="Calibri" panose="020F0502020204030204" pitchFamily="34" charset="0"/>
              </a:rPr>
              <a:t>Basdai.com. (2005). Bath Ankylosing Spondylitis Functional Index (BASFI) Test. Retrieved February 24, 2020, from </a:t>
            </a:r>
            <a:r>
              <a:rPr lang="en-US" sz="1000" dirty="0">
                <a:solidFill>
                  <a:srgbClr val="002060"/>
                </a:solidFill>
                <a:ea typeface="Calibri" panose="020F0502020204030204" pitchFamily="34" charset="0"/>
                <a:cs typeface="Calibri" panose="020F0502020204030204" pitchFamily="34" charset="0"/>
                <a:hlinkClick r:id="rId5"/>
              </a:rPr>
              <a:t>http://basdai.com/BASFI.php</a:t>
            </a:r>
            <a:endParaRPr lang="en-US" sz="1000" dirty="0">
              <a:solidFill>
                <a:srgbClr val="002060"/>
              </a:solidFill>
              <a:ea typeface="Calibri" panose="020F0502020204030204" pitchFamily="34" charset="0"/>
              <a:cs typeface="Calibri" panose="020F0502020204030204" pitchFamily="34" charset="0"/>
            </a:endParaRPr>
          </a:p>
          <a:p>
            <a:pPr marL="232163" indent="-232163">
              <a:lnSpc>
                <a:spcPct val="115000"/>
              </a:lnSpc>
              <a:spcAft>
                <a:spcPts val="813"/>
              </a:spcAft>
              <a:buFont typeface="Wingdings" panose="05000000000000000000" pitchFamily="2" charset="2"/>
              <a:buChar char="|"/>
            </a:pPr>
            <a:r>
              <a:rPr lang="en-US" sz="1000" dirty="0">
                <a:solidFill>
                  <a:srgbClr val="002060"/>
                </a:solidFill>
              </a:rPr>
              <a:t>CSA. (2020). Canadian Spondylitis Association | Support &amp; Advocacy | Homepage. Retrieved March 10, 2020, from </a:t>
            </a:r>
            <a:r>
              <a:rPr lang="en-US" sz="1000" dirty="0">
                <a:hlinkClick r:id="rId6"/>
              </a:rPr>
              <a:t>https://www.spondylitis.ca/</a:t>
            </a:r>
            <a:endParaRPr lang="en-US" sz="1000" dirty="0"/>
          </a:p>
          <a:p>
            <a:pPr marL="232163" indent="-232163">
              <a:lnSpc>
                <a:spcPct val="115000"/>
              </a:lnSpc>
              <a:spcAft>
                <a:spcPts val="813"/>
              </a:spcAft>
              <a:buFont typeface="Wingdings" panose="05000000000000000000" pitchFamily="2" charset="2"/>
              <a:buChar char="|"/>
            </a:pPr>
            <a:r>
              <a:rPr lang="en-US" sz="1000" dirty="0">
                <a:solidFill>
                  <a:srgbClr val="002060"/>
                </a:solidFill>
              </a:rPr>
              <a:t>Carmen Stolwijk et al. (2012). Epidemiology of Spondyloarthritis | Elsevier Enhanced Reader. Retrieved February 7, 2020, from </a:t>
            </a:r>
            <a:r>
              <a:rPr lang="en-US" sz="1000" dirty="0">
                <a:solidFill>
                  <a:srgbClr val="002060"/>
                </a:solidFill>
                <a:hlinkClick r:id="rId7"/>
              </a:rPr>
              <a:t>https://reader.elsevier.com/reader/sd/pii/S0889857X12000816?token=C7C464DE621D4667BD95B1FA7CFCEA5154D04E742CB3D2F5BCDBAB24A112C069D215DB1BD37256AF963F0E9BA8B33947</a:t>
            </a:r>
            <a:endParaRPr lang="en-US" sz="1000" dirty="0">
              <a:solidFill>
                <a:srgbClr val="002060"/>
              </a:solidFill>
            </a:endParaRPr>
          </a:p>
          <a:p>
            <a:pPr marL="232163" indent="-232163">
              <a:lnSpc>
                <a:spcPct val="115000"/>
              </a:lnSpc>
              <a:spcAft>
                <a:spcPts val="813"/>
              </a:spcAft>
              <a:buFont typeface="Wingdings" panose="05000000000000000000" pitchFamily="2" charset="2"/>
              <a:buChar char="|"/>
            </a:pPr>
            <a:r>
              <a:rPr lang="en-US" sz="1000" dirty="0">
                <a:solidFill>
                  <a:srgbClr val="002060"/>
                </a:solidFill>
              </a:rPr>
              <a:t>Edward F. Goljan, MD. (2019). Elsevier: Rapid Review Pathology, 5th Edition: Goljan. Retrieved February 7, 2020, from </a:t>
            </a:r>
            <a:r>
              <a:rPr lang="en-US" sz="1000" u="sng" dirty="0">
                <a:solidFill>
                  <a:srgbClr val="C00000"/>
                </a:solidFill>
              </a:rPr>
              <a:t>https://www.elsevier.ca/ca/product.jsp?isbn=9780323476683</a:t>
            </a:r>
            <a:endParaRPr lang="en-US" sz="1000" u="sng" dirty="0">
              <a:solidFill>
                <a:srgbClr val="C00000"/>
              </a:solidFill>
              <a:ea typeface="Calibri" panose="020F0502020204030204" pitchFamily="34" charset="0"/>
              <a:cs typeface="Calibri" panose="020F0502020204030204" pitchFamily="34" charset="0"/>
            </a:endParaRPr>
          </a:p>
          <a:p>
            <a:pPr marL="232163" indent="-232163">
              <a:lnSpc>
                <a:spcPct val="115000"/>
              </a:lnSpc>
              <a:spcAft>
                <a:spcPts val="813"/>
              </a:spcAft>
              <a:buFont typeface="Wingdings" panose="05000000000000000000" pitchFamily="2" charset="2"/>
              <a:buChar char="|"/>
            </a:pPr>
            <a:r>
              <a:rPr lang="en-US" sz="1000" dirty="0"/>
              <a:t> </a:t>
            </a:r>
            <a:r>
              <a:rPr lang="en-US" sz="1000" dirty="0">
                <a:solidFill>
                  <a:srgbClr val="002060"/>
                </a:solidFill>
              </a:rPr>
              <a:t>Hopkinsarthritis.org. (2020). Ankylosing Spondylitis: Symptoms, Diagnosis and Treatment. Retrieved February 7, 2020, from </a:t>
            </a:r>
            <a:r>
              <a:rPr lang="en-US" sz="1000" dirty="0">
                <a:solidFill>
                  <a:srgbClr val="002060"/>
                </a:solidFill>
                <a:hlinkClick r:id="rId8"/>
              </a:rPr>
              <a:t>https://www.hopkinsarthritis.org/arthritis-info/ankylosing-spondylitis/</a:t>
            </a:r>
            <a:endParaRPr lang="en-US" sz="1000" dirty="0">
              <a:solidFill>
                <a:srgbClr val="002060"/>
              </a:solidFill>
            </a:endParaRPr>
          </a:p>
          <a:p>
            <a:pPr marL="232163" indent="-232163">
              <a:lnSpc>
                <a:spcPct val="115000"/>
              </a:lnSpc>
              <a:spcAft>
                <a:spcPts val="813"/>
              </a:spcAft>
              <a:buFont typeface="Wingdings" panose="05000000000000000000" pitchFamily="2" charset="2"/>
              <a:buChar char="|"/>
            </a:pPr>
            <a:r>
              <a:rPr lang="en-US" sz="1000" dirty="0">
                <a:solidFill>
                  <a:srgbClr val="002060"/>
                </a:solidFill>
              </a:rPr>
              <a:t>IBM Knowledge Center. (2020). IBM SPSS. Retrieved February 27, 2020, from </a:t>
            </a:r>
            <a:r>
              <a:rPr lang="en-US" sz="1000" dirty="0">
                <a:hlinkClick r:id="rId9"/>
              </a:rPr>
              <a:t>https://www.ibm.com/support/knowledgecenter/en/SSLVMB_26.0.0/statistics_mainhelp_ddita/spss/base/overvw_auto_0.html</a:t>
            </a:r>
            <a:endParaRPr lang="en-US" sz="1000" dirty="0"/>
          </a:p>
          <a:p>
            <a:pPr marL="232163" indent="-232163">
              <a:lnSpc>
                <a:spcPct val="115000"/>
              </a:lnSpc>
              <a:spcAft>
                <a:spcPts val="813"/>
              </a:spcAft>
              <a:buFont typeface="Wingdings" panose="05000000000000000000" pitchFamily="2" charset="2"/>
              <a:buChar char="|"/>
            </a:pPr>
            <a:r>
              <a:rPr lang="en-US" sz="1000" dirty="0">
                <a:solidFill>
                  <a:srgbClr val="002060"/>
                </a:solidFill>
              </a:rPr>
              <a:t>MDAPP. (2020). Bath Ankylosing Spondylitis Functional Index (BASFI) Calculator. Retrieved March 7, 2020, from </a:t>
            </a:r>
            <a:r>
              <a:rPr lang="en-US" sz="1000" dirty="0" err="1">
                <a:solidFill>
                  <a:srgbClr val="002060"/>
                </a:solidFill>
              </a:rPr>
              <a:t>MDApp</a:t>
            </a:r>
            <a:r>
              <a:rPr lang="en-US" sz="1000" dirty="0">
                <a:solidFill>
                  <a:srgbClr val="002060"/>
                </a:solidFill>
              </a:rPr>
              <a:t> website: </a:t>
            </a:r>
            <a:r>
              <a:rPr lang="en-US" sz="1000" dirty="0">
                <a:hlinkClick r:id="rId10"/>
              </a:rPr>
              <a:t>https://www.mdapp.co/bath-ankylosing-spondylitis-functional-index-basfi-calculator-230/</a:t>
            </a:r>
            <a:endParaRPr lang="en-US" sz="1000" dirty="0"/>
          </a:p>
          <a:p>
            <a:pPr marL="232163" indent="-232163">
              <a:lnSpc>
                <a:spcPct val="115000"/>
              </a:lnSpc>
              <a:spcAft>
                <a:spcPts val="813"/>
              </a:spcAft>
              <a:buFont typeface="Wingdings" panose="05000000000000000000" pitchFamily="2" charset="2"/>
              <a:buChar char="|"/>
            </a:pPr>
            <a:r>
              <a:rPr lang="en-US" sz="1000" dirty="0">
                <a:solidFill>
                  <a:srgbClr val="002060"/>
                </a:solidFill>
              </a:rPr>
              <a:t>Ranatunga, S., &amp; Miller, A. (2014). Active axial spondyloarthritis: Potential role of certolizumab pegol. </a:t>
            </a:r>
            <a:r>
              <a:rPr lang="en-US" sz="1000" i="1" dirty="0">
                <a:solidFill>
                  <a:srgbClr val="002060"/>
                </a:solidFill>
              </a:rPr>
              <a:t>Therapeutics and Clinical Risk Management</a:t>
            </a:r>
            <a:r>
              <a:rPr lang="en-US" sz="1000" dirty="0">
                <a:solidFill>
                  <a:srgbClr val="002060"/>
                </a:solidFill>
              </a:rPr>
              <a:t>, </a:t>
            </a:r>
            <a:r>
              <a:rPr lang="en-US" sz="1000" i="1" dirty="0">
                <a:solidFill>
                  <a:srgbClr val="002060"/>
                </a:solidFill>
              </a:rPr>
              <a:t>10</a:t>
            </a:r>
            <a:r>
              <a:rPr lang="en-US" sz="1000" dirty="0">
                <a:solidFill>
                  <a:srgbClr val="002060"/>
                </a:solidFill>
              </a:rPr>
              <a:t>, 87–94. </a:t>
            </a:r>
            <a:r>
              <a:rPr lang="en-US" sz="1000" dirty="0">
                <a:hlinkClick r:id="rId11"/>
              </a:rPr>
              <a:t>https://doi.org/10.2147/TCRM.S53675</a:t>
            </a:r>
            <a:endParaRPr lang="en-US" sz="1000" dirty="0"/>
          </a:p>
          <a:p>
            <a:pPr marL="232163" indent="-232163">
              <a:lnSpc>
                <a:spcPct val="115000"/>
              </a:lnSpc>
              <a:spcAft>
                <a:spcPts val="813"/>
              </a:spcAft>
              <a:buFont typeface="Wingdings" panose="05000000000000000000" pitchFamily="2" charset="2"/>
              <a:buChar char="|"/>
            </a:pPr>
            <a:r>
              <a:rPr lang="en-US" sz="1000" dirty="0">
                <a:solidFill>
                  <a:srgbClr val="002060"/>
                </a:solidFill>
              </a:rPr>
              <a:t>Spondylitis Association of America. (2020). Classification of Spondyloarthritis. Retrieved February 8, 2020, from Spondylitis Association of America website: </a:t>
            </a:r>
            <a:r>
              <a:rPr lang="en-US" sz="1000" dirty="0">
                <a:hlinkClick r:id="rId12"/>
              </a:rPr>
              <a:t>https://www.spondylitis.org/About-SAA/Updates/classification-of-spondyloarthritis</a:t>
            </a:r>
            <a:endParaRPr lang="en-US" sz="1000" dirty="0"/>
          </a:p>
          <a:p>
            <a:pPr>
              <a:lnSpc>
                <a:spcPct val="115000"/>
              </a:lnSpc>
              <a:spcAft>
                <a:spcPts val="813"/>
              </a:spcAft>
            </a:pPr>
            <a:endParaRPr lang="en-US" sz="1000" dirty="0"/>
          </a:p>
          <a:p>
            <a:pPr marL="232163" indent="-232163">
              <a:lnSpc>
                <a:spcPct val="115000"/>
              </a:lnSpc>
              <a:spcAft>
                <a:spcPts val="813"/>
              </a:spcAft>
              <a:buFont typeface="Wingdings" panose="05000000000000000000" pitchFamily="2" charset="2"/>
              <a:buChar char="|"/>
            </a:pPr>
            <a:endParaRPr lang="en-US" dirty="0"/>
          </a:p>
          <a:p>
            <a:pPr marL="232163" indent="-232163">
              <a:lnSpc>
                <a:spcPct val="115000"/>
              </a:lnSpc>
              <a:spcAft>
                <a:spcPts val="813"/>
              </a:spcAft>
              <a:buFont typeface="Wingdings" panose="05000000000000000000" pitchFamily="2" charset="2"/>
              <a:buChar char="|"/>
            </a:pPr>
            <a:endParaRPr lang="en-US" dirty="0"/>
          </a:p>
          <a:p>
            <a:pPr marL="232163" indent="-232163">
              <a:lnSpc>
                <a:spcPct val="115000"/>
              </a:lnSpc>
              <a:spcAft>
                <a:spcPts val="813"/>
              </a:spcAft>
              <a:buFont typeface="Wingdings" panose="05000000000000000000" pitchFamily="2" charset="2"/>
              <a:buChar char="|"/>
            </a:pPr>
            <a:endParaRPr lang="en-US" sz="975" dirty="0"/>
          </a:p>
          <a:p>
            <a:pPr marL="232163" indent="-232163">
              <a:lnSpc>
                <a:spcPct val="115000"/>
              </a:lnSpc>
              <a:spcAft>
                <a:spcPts val="813"/>
              </a:spcAft>
              <a:buFont typeface="Wingdings" panose="05000000000000000000" pitchFamily="2" charset="2"/>
              <a:buChar char="|"/>
            </a:pPr>
            <a:endParaRPr lang="en-US" sz="1463" dirty="0"/>
          </a:p>
          <a:p>
            <a:pPr marL="232163" indent="-232163">
              <a:lnSpc>
                <a:spcPct val="115000"/>
              </a:lnSpc>
              <a:spcAft>
                <a:spcPts val="813"/>
              </a:spcAft>
              <a:buFont typeface="Wingdings" panose="05000000000000000000" pitchFamily="2" charset="2"/>
              <a:buChar char="|"/>
            </a:pPr>
            <a:endParaRPr lang="en-US" sz="975" dirty="0"/>
          </a:p>
          <a:p>
            <a:pPr marL="232163" indent="-232163" algn="just">
              <a:lnSpc>
                <a:spcPct val="115000"/>
              </a:lnSpc>
              <a:spcAft>
                <a:spcPts val="813"/>
              </a:spcAft>
              <a:buFont typeface="Wingdings" panose="05000000000000000000" pitchFamily="2" charset="2"/>
              <a:buChar char="|"/>
            </a:pPr>
            <a:endParaRPr lang="en-US" sz="1463" dirty="0"/>
          </a:p>
          <a:p>
            <a:pPr marL="232163" indent="-232163" algn="just">
              <a:lnSpc>
                <a:spcPct val="115000"/>
              </a:lnSpc>
              <a:spcAft>
                <a:spcPts val="813"/>
              </a:spcAft>
              <a:buFont typeface="Wingdings" panose="05000000000000000000" pitchFamily="2" charset="2"/>
              <a:buChar char="|"/>
            </a:pPr>
            <a:endParaRPr lang="en-US" sz="1138" dirty="0"/>
          </a:p>
          <a:p>
            <a:pPr marL="232163" indent="-232163" algn="just">
              <a:lnSpc>
                <a:spcPct val="115000"/>
              </a:lnSpc>
              <a:spcAft>
                <a:spcPts val="813"/>
              </a:spcAft>
              <a:buFont typeface="Wingdings" panose="05000000000000000000" pitchFamily="2" charset="2"/>
              <a:buChar char="|"/>
            </a:pPr>
            <a:endParaRPr lang="en-US" sz="1463" dirty="0"/>
          </a:p>
          <a:p>
            <a:pPr marL="232163" indent="-232163" algn="just">
              <a:lnSpc>
                <a:spcPct val="115000"/>
              </a:lnSpc>
              <a:spcAft>
                <a:spcPts val="813"/>
              </a:spcAft>
              <a:buFont typeface="Wingdings" panose="05000000000000000000" pitchFamily="2" charset="2"/>
              <a:buChar char="|"/>
            </a:pPr>
            <a:endParaRPr lang="en-US" sz="1138" dirty="0"/>
          </a:p>
          <a:p>
            <a:pPr marL="232163" indent="-232163" algn="just">
              <a:lnSpc>
                <a:spcPct val="115000"/>
              </a:lnSpc>
              <a:spcAft>
                <a:spcPts val="813"/>
              </a:spcAft>
              <a:buFont typeface="Wingdings" panose="05000000000000000000" pitchFamily="2" charset="2"/>
              <a:buChar char="|"/>
            </a:pPr>
            <a:endParaRPr lang="en-US" sz="1138" dirty="0">
              <a:solidFill>
                <a:srgbClr val="002060"/>
              </a:solidFill>
            </a:endParaRPr>
          </a:p>
          <a:p>
            <a:pPr marL="232163" indent="-232163" algn="just">
              <a:lnSpc>
                <a:spcPct val="115000"/>
              </a:lnSpc>
              <a:spcAft>
                <a:spcPts val="813"/>
              </a:spcAft>
              <a:buFont typeface="Wingdings" panose="05000000000000000000" pitchFamily="2" charset="2"/>
              <a:buChar char="|"/>
            </a:pPr>
            <a:endParaRPr lang="en-US" sz="1138" dirty="0"/>
          </a:p>
          <a:p>
            <a:pPr marL="232163" indent="-232163" algn="just">
              <a:lnSpc>
                <a:spcPct val="115000"/>
              </a:lnSpc>
              <a:spcAft>
                <a:spcPts val="813"/>
              </a:spcAft>
              <a:buFont typeface="Wingdings" panose="05000000000000000000" pitchFamily="2" charset="2"/>
              <a:buChar char="|"/>
            </a:pPr>
            <a:endParaRPr lang="en-US" sz="1138" dirty="0">
              <a:solidFill>
                <a:srgbClr val="002060"/>
              </a:solidFill>
            </a:endParaRPr>
          </a:p>
          <a:p>
            <a:pPr marL="232163" indent="-232163" algn="just">
              <a:lnSpc>
                <a:spcPct val="115000"/>
              </a:lnSpc>
              <a:spcAft>
                <a:spcPts val="813"/>
              </a:spcAft>
              <a:buFont typeface="Wingdings" panose="05000000000000000000" pitchFamily="2" charset="2"/>
              <a:buChar char="|"/>
            </a:pPr>
            <a:endParaRPr lang="en-US" sz="1138" dirty="0">
              <a:solidFill>
                <a:srgbClr val="002060"/>
              </a:solidFill>
            </a:endParaRPr>
          </a:p>
        </p:txBody>
      </p:sp>
      <p:sp>
        <p:nvSpPr>
          <p:cNvPr id="6" name="Rectangle 5">
            <a:extLst>
              <a:ext uri="{FF2B5EF4-FFF2-40B4-BE49-F238E27FC236}">
                <a16:creationId xmlns:a16="http://schemas.microsoft.com/office/drawing/2014/main" id="{D2A2DDED-DA42-4639-B4A7-C1275AC9804B}"/>
              </a:ext>
            </a:extLst>
          </p:cNvPr>
          <p:cNvSpPr/>
          <p:nvPr/>
        </p:nvSpPr>
        <p:spPr>
          <a:xfrm>
            <a:off x="750690" y="1894286"/>
            <a:ext cx="6787158" cy="267446"/>
          </a:xfrm>
          <a:prstGeom prst="rect">
            <a:avLst/>
          </a:prstGeom>
        </p:spPr>
        <p:txBody>
          <a:bodyPr wrap="square">
            <a:spAutoFit/>
          </a:bodyPr>
          <a:lstStyle/>
          <a:p>
            <a:pPr algn="just"/>
            <a:endParaRPr lang="en-US" sz="1138" dirty="0">
              <a:solidFill>
                <a:srgbClr val="002060"/>
              </a:solidFill>
            </a:endParaRPr>
          </a:p>
        </p:txBody>
      </p:sp>
      <p:cxnSp>
        <p:nvCxnSpPr>
          <p:cNvPr id="11" name="Straight Connector 10">
            <a:extLst>
              <a:ext uri="{FF2B5EF4-FFF2-40B4-BE49-F238E27FC236}">
                <a16:creationId xmlns:a16="http://schemas.microsoft.com/office/drawing/2014/main" id="{E4FB5428-968E-4ADE-B9B6-C9E761FFE1DD}"/>
              </a:ext>
            </a:extLst>
          </p:cNvPr>
          <p:cNvCxnSpPr>
            <a:cxnSpLocks/>
          </p:cNvCxnSpPr>
          <p:nvPr/>
        </p:nvCxnSpPr>
        <p:spPr>
          <a:xfrm flipH="1">
            <a:off x="387271" y="1285585"/>
            <a:ext cx="9131467" cy="0"/>
          </a:xfrm>
          <a:prstGeom prst="line">
            <a:avLst/>
          </a:prstGeom>
          <a:ln w="28575"/>
        </p:spPr>
        <p:style>
          <a:lnRef idx="3">
            <a:schemeClr val="accent5"/>
          </a:lnRef>
          <a:fillRef idx="0">
            <a:schemeClr val="accent5"/>
          </a:fillRef>
          <a:effectRef idx="2">
            <a:schemeClr val="accent5"/>
          </a:effectRef>
          <a:fontRef idx="minor">
            <a:schemeClr val="tx1"/>
          </a:fontRef>
        </p:style>
      </p:cxnSp>
      <p:sp>
        <p:nvSpPr>
          <p:cNvPr id="12" name="TextBox 11">
            <a:extLst>
              <a:ext uri="{FF2B5EF4-FFF2-40B4-BE49-F238E27FC236}">
                <a16:creationId xmlns:a16="http://schemas.microsoft.com/office/drawing/2014/main" id="{9CBC3DCA-E45D-48C1-B1E6-F80D0F8EDADA}"/>
              </a:ext>
            </a:extLst>
          </p:cNvPr>
          <p:cNvSpPr txBox="1"/>
          <p:nvPr/>
        </p:nvSpPr>
        <p:spPr>
          <a:xfrm>
            <a:off x="3793067" y="679318"/>
            <a:ext cx="2319866" cy="592470"/>
          </a:xfrm>
          <a:prstGeom prst="rect">
            <a:avLst/>
          </a:prstGeom>
          <a:noFill/>
        </p:spPr>
        <p:txBody>
          <a:bodyPr wrap="none" rtlCol="0">
            <a:spAutoFit/>
          </a:bodyPr>
          <a:lstStyle/>
          <a:p>
            <a:r>
              <a:rPr lang="en-CA" sz="3250" dirty="0">
                <a:solidFill>
                  <a:srgbClr val="F60600"/>
                </a:solidFill>
                <a:effectLst>
                  <a:outerShdw blurRad="38100" dist="38100" dir="2700000" algn="tl">
                    <a:srgbClr val="000000">
                      <a:alpha val="43137"/>
                    </a:srgbClr>
                  </a:outerShdw>
                </a:effectLst>
              </a:rPr>
              <a:t>References</a:t>
            </a:r>
            <a:endParaRPr lang="en-US" sz="3250" dirty="0">
              <a:solidFill>
                <a:srgbClr val="F60600"/>
              </a:solidFill>
              <a:effectLst>
                <a:outerShdw blurRad="38100" dist="38100" dir="2700000" algn="tl">
                  <a:srgbClr val="000000">
                    <a:alpha val="43137"/>
                  </a:srgbClr>
                </a:outerShdw>
              </a:effectLst>
            </a:endParaRPr>
          </a:p>
        </p:txBody>
      </p:sp>
      <p:pic>
        <p:nvPicPr>
          <p:cNvPr id="13" name="Picture 2" descr="Image result for georgian college logo">
            <a:extLst>
              <a:ext uri="{FF2B5EF4-FFF2-40B4-BE49-F238E27FC236}">
                <a16:creationId xmlns:a16="http://schemas.microsoft.com/office/drawing/2014/main" id="{E32F296D-7251-426E-B265-B4889E12BAE2}"/>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0" b="100000" l="0" r="100000">
                        <a14:foregroundMark x1="7333" y1="17083" x2="16222" y2="21250"/>
                        <a14:foregroundMark x1="13889" y1="4583" x2="18778" y2="7083"/>
                        <a14:foregroundMark x1="33556" y1="26250" x2="27667" y2="26250"/>
                        <a14:foregroundMark x1="25889" y1="31667" x2="23556" y2="47083"/>
                        <a14:foregroundMark x1="23000" y1="51250" x2="26444" y2="68333"/>
                        <a14:foregroundMark x1="38000" y1="55833" x2="45556" y2="52917"/>
                        <a14:foregroundMark x1="51667" y1="38333" x2="47556" y2="50000"/>
                        <a14:foregroundMark x1="59333" y1="42500" x2="59333" y2="62917"/>
                        <a14:foregroundMark x1="68778" y1="39167" x2="65889" y2="52917"/>
                        <a14:foregroundMark x1="66222" y1="65000" x2="68556" y2="71250"/>
                        <a14:foregroundMark x1="76556" y1="43750" x2="76556" y2="57500"/>
                        <a14:foregroundMark x1="77111" y1="25417" x2="77111" y2="25417"/>
                        <a14:foregroundMark x1="81444" y1="57083" x2="81333" y2="69583"/>
                        <a14:foregroundMark x1="91333" y1="43750" x2="91556" y2="62917"/>
                        <a14:foregroundMark x1="94667" y1="42083" x2="97778" y2="41667"/>
                      </a14:backgroundRemoval>
                    </a14:imgEffect>
                  </a14:imgLayer>
                </a14:imgProps>
              </a:ext>
              <a:ext uri="{28A0092B-C50C-407E-A947-70E740481C1C}">
                <a14:useLocalDpi xmlns:a14="http://schemas.microsoft.com/office/drawing/2010/main" val="0"/>
              </a:ext>
            </a:extLst>
          </a:blip>
          <a:srcRect/>
          <a:stretch>
            <a:fillRect/>
          </a:stretch>
        </p:blipFill>
        <p:spPr bwMode="auto">
          <a:xfrm>
            <a:off x="222406" y="6267490"/>
            <a:ext cx="966850" cy="2578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8C13078-BF87-4232-B99D-98FBDA2E2597}"/>
              </a:ext>
            </a:extLst>
          </p:cNvPr>
          <p:cNvPicPr>
            <a:picLocks noChangeAspect="1"/>
          </p:cNvPicPr>
          <p:nvPr/>
        </p:nvPicPr>
        <p:blipFill>
          <a:blip r:embed="rId15"/>
          <a:stretch>
            <a:fillRect/>
          </a:stretch>
        </p:blipFill>
        <p:spPr>
          <a:xfrm>
            <a:off x="7755381" y="153221"/>
            <a:ext cx="786142" cy="4607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60DB55C4-2497-4CA6-9242-CEFE83BA828E}"/>
              </a:ext>
            </a:extLst>
          </p:cNvPr>
          <p:cNvPicPr>
            <a:picLocks noChangeAspect="1"/>
          </p:cNvPicPr>
          <p:nvPr/>
        </p:nvPicPr>
        <p:blipFill>
          <a:blip r:embed="rId16"/>
          <a:stretch>
            <a:fillRect/>
          </a:stretch>
        </p:blipFill>
        <p:spPr>
          <a:xfrm>
            <a:off x="8628746" y="167569"/>
            <a:ext cx="889992" cy="4607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35399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Letters, Thank You Very Much, Word, Font">
            <a:extLst>
              <a:ext uri="{FF2B5EF4-FFF2-40B4-BE49-F238E27FC236}">
                <a16:creationId xmlns:a16="http://schemas.microsoft.com/office/drawing/2014/main" id="{9BBC5A13-37BB-4DF7-8B13-B9F4D93B18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211" r="10596" b="22047"/>
          <a:stretch/>
        </p:blipFill>
        <p:spPr bwMode="auto">
          <a:xfrm>
            <a:off x="785576" y="1129952"/>
            <a:ext cx="7674843" cy="498354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AC003A09-A508-4BC6-8EC7-337FE222DDAC}"/>
              </a:ext>
            </a:extLst>
          </p:cNvPr>
          <p:cNvGrpSpPr/>
          <p:nvPr/>
        </p:nvGrpSpPr>
        <p:grpSpPr>
          <a:xfrm>
            <a:off x="3137372" y="491861"/>
            <a:ext cx="4341468" cy="2551201"/>
            <a:chOff x="2968444" y="3953957"/>
            <a:chExt cx="1712654" cy="1192232"/>
          </a:xfrm>
        </p:grpSpPr>
        <p:pic>
          <p:nvPicPr>
            <p:cNvPr id="3" name="Picture 2">
              <a:extLst>
                <a:ext uri="{FF2B5EF4-FFF2-40B4-BE49-F238E27FC236}">
                  <a16:creationId xmlns:a16="http://schemas.microsoft.com/office/drawing/2014/main" id="{8B095B96-B356-4D15-B67F-E3B07A95F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427460" flipH="1">
              <a:off x="2968444" y="3953957"/>
              <a:ext cx="1712654" cy="1192232"/>
            </a:xfrm>
            <a:prstGeom prst="rect">
              <a:avLst/>
            </a:prstGeom>
          </p:spPr>
        </p:pic>
        <p:pic>
          <p:nvPicPr>
            <p:cNvPr id="4" name="Picture 2" descr="Art, Floral, Flower, Leaf, Leaves, Plant, Red, Rose">
              <a:extLst>
                <a:ext uri="{FF2B5EF4-FFF2-40B4-BE49-F238E27FC236}">
                  <a16:creationId xmlns:a16="http://schemas.microsoft.com/office/drawing/2014/main" id="{9490BA6F-F541-4A44-8B71-E8A8227C94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825212" flipH="1">
              <a:off x="4141284" y="4019550"/>
              <a:ext cx="259265" cy="390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476314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03A09-A508-4BC6-8EC7-337FE222DDAC}"/>
              </a:ext>
            </a:extLst>
          </p:cNvPr>
          <p:cNvGrpSpPr/>
          <p:nvPr/>
        </p:nvGrpSpPr>
        <p:grpSpPr>
          <a:xfrm>
            <a:off x="82406" y="751290"/>
            <a:ext cx="722461" cy="536179"/>
            <a:chOff x="2968444" y="3953957"/>
            <a:chExt cx="1712654" cy="1192232"/>
          </a:xfrm>
        </p:grpSpPr>
        <p:pic>
          <p:nvPicPr>
            <p:cNvPr id="3" name="Picture 2">
              <a:extLst>
                <a:ext uri="{FF2B5EF4-FFF2-40B4-BE49-F238E27FC236}">
                  <a16:creationId xmlns:a16="http://schemas.microsoft.com/office/drawing/2014/main" id="{8B095B96-B356-4D15-B67F-E3B07A95F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27460" flipH="1">
              <a:off x="2968444" y="3953957"/>
              <a:ext cx="1712654" cy="1192232"/>
            </a:xfrm>
            <a:prstGeom prst="rect">
              <a:avLst/>
            </a:prstGeom>
          </p:spPr>
        </p:pic>
        <p:pic>
          <p:nvPicPr>
            <p:cNvPr id="4" name="Picture 2" descr="Art, Floral, Flower, Leaf, Leaves, Plant, Red, Rose">
              <a:extLst>
                <a:ext uri="{FF2B5EF4-FFF2-40B4-BE49-F238E27FC236}">
                  <a16:creationId xmlns:a16="http://schemas.microsoft.com/office/drawing/2014/main" id="{9490BA6F-F541-4A44-8B71-E8A8227C9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25212" flipH="1">
              <a:off x="4141284" y="4019550"/>
              <a:ext cx="259265" cy="39052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59919184-56F4-41CE-8F8B-660DC6334A2E}"/>
              </a:ext>
            </a:extLst>
          </p:cNvPr>
          <p:cNvSpPr txBox="1"/>
          <p:nvPr/>
        </p:nvSpPr>
        <p:spPr>
          <a:xfrm>
            <a:off x="3320983" y="515756"/>
            <a:ext cx="3544560" cy="707886"/>
          </a:xfrm>
          <a:prstGeom prst="rect">
            <a:avLst/>
          </a:prstGeom>
          <a:noFill/>
        </p:spPr>
        <p:txBody>
          <a:bodyPr wrap="none" rtlCol="0">
            <a:spAutoFit/>
          </a:bodyPr>
          <a:lstStyle/>
          <a:p>
            <a:r>
              <a:rPr lang="en-CA" sz="4000" b="1" dirty="0">
                <a:solidFill>
                  <a:srgbClr val="FF0000"/>
                </a:solidFill>
                <a:effectLst>
                  <a:outerShdw blurRad="38100" dist="38100" dir="2700000" algn="tl">
                    <a:srgbClr val="000000">
                      <a:alpha val="43137"/>
                    </a:srgbClr>
                  </a:outerShdw>
                </a:effectLst>
              </a:rPr>
              <a:t>Epidemiology</a:t>
            </a:r>
            <a:endParaRPr lang="en-US" sz="4000" b="1" dirty="0">
              <a:solidFill>
                <a:srgbClr val="FF0000"/>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BA1B8D6B-7318-46D1-B7FC-95BAA3EF9E17}"/>
              </a:ext>
            </a:extLst>
          </p:cNvPr>
          <p:cNvCxnSpPr>
            <a:cxnSpLocks/>
          </p:cNvCxnSpPr>
          <p:nvPr/>
        </p:nvCxnSpPr>
        <p:spPr>
          <a:xfrm flipH="1">
            <a:off x="387271" y="1285585"/>
            <a:ext cx="9131467" cy="0"/>
          </a:xfrm>
          <a:prstGeom prst="line">
            <a:avLst/>
          </a:prstGeom>
          <a:ln w="28575"/>
        </p:spPr>
        <p:style>
          <a:lnRef idx="3">
            <a:schemeClr val="accent5"/>
          </a:lnRef>
          <a:fillRef idx="0">
            <a:schemeClr val="accent5"/>
          </a:fillRef>
          <a:effectRef idx="2">
            <a:schemeClr val="accent5"/>
          </a:effectRef>
          <a:fontRef idx="minor">
            <a:schemeClr val="tx1"/>
          </a:fontRef>
        </p:style>
      </p:cxnSp>
      <p:pic>
        <p:nvPicPr>
          <p:cNvPr id="12" name="Picture 11">
            <a:extLst>
              <a:ext uri="{FF2B5EF4-FFF2-40B4-BE49-F238E27FC236}">
                <a16:creationId xmlns:a16="http://schemas.microsoft.com/office/drawing/2014/main" id="{42655218-BD00-4F4F-8844-577D43734B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2089" y="3790086"/>
            <a:ext cx="6561823" cy="275030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3" name="Rectangle 12">
            <a:extLst>
              <a:ext uri="{FF2B5EF4-FFF2-40B4-BE49-F238E27FC236}">
                <a16:creationId xmlns:a16="http://schemas.microsoft.com/office/drawing/2014/main" id="{D953D321-4271-4F91-8687-8E0D04D4983A}"/>
              </a:ext>
            </a:extLst>
          </p:cNvPr>
          <p:cNvSpPr/>
          <p:nvPr/>
        </p:nvSpPr>
        <p:spPr>
          <a:xfrm>
            <a:off x="481910" y="3729502"/>
            <a:ext cx="6146639" cy="369332"/>
          </a:xfrm>
          <a:prstGeom prst="rect">
            <a:avLst/>
          </a:prstGeom>
        </p:spPr>
        <p:txBody>
          <a:bodyPr wrap="square">
            <a:spAutoFit/>
          </a:bodyPr>
          <a:lstStyle/>
          <a:p>
            <a:pPr marL="232163" indent="-232163">
              <a:buFont typeface="Wingdings" panose="05000000000000000000" pitchFamily="2" charset="2"/>
              <a:buChar char="v"/>
            </a:pPr>
            <a:r>
              <a:rPr lang="en-US" dirty="0">
                <a:solidFill>
                  <a:srgbClr val="002060"/>
                </a:solidFill>
                <a:latin typeface="+mj-lt"/>
                <a:ea typeface="Calibri" panose="020F0502020204030204" pitchFamily="34" charset="0"/>
                <a:cs typeface="Microsoft Tai Le" panose="020B0502040204020203" pitchFamily="34" charset="0"/>
              </a:rPr>
              <a:t>More prevalent among </a:t>
            </a:r>
            <a:r>
              <a:rPr lang="en-US" b="1" dirty="0">
                <a:solidFill>
                  <a:srgbClr val="FF0000"/>
                </a:solidFill>
                <a:latin typeface="+mj-lt"/>
                <a:ea typeface="Calibri" panose="020F0502020204030204" pitchFamily="34" charset="0"/>
                <a:cs typeface="Microsoft Tai Le" panose="020B0502040204020203" pitchFamily="34" charset="0"/>
              </a:rPr>
              <a:t>Men</a:t>
            </a:r>
            <a:r>
              <a:rPr lang="en-US" dirty="0">
                <a:solidFill>
                  <a:srgbClr val="002060"/>
                </a:solidFill>
                <a:latin typeface="+mj-lt"/>
                <a:ea typeface="Calibri" panose="020F0502020204030204" pitchFamily="34" charset="0"/>
                <a:cs typeface="Microsoft Tai Le" panose="020B0502040204020203" pitchFamily="34" charset="0"/>
              </a:rPr>
              <a:t> than </a:t>
            </a:r>
            <a:r>
              <a:rPr lang="en-US" b="1" dirty="0">
                <a:solidFill>
                  <a:srgbClr val="FF0000"/>
                </a:solidFill>
                <a:latin typeface="+mj-lt"/>
                <a:ea typeface="Calibri" panose="020F0502020204030204" pitchFamily="34" charset="0"/>
                <a:cs typeface="Microsoft Tai Le" panose="020B0502040204020203" pitchFamily="34" charset="0"/>
              </a:rPr>
              <a:t>Women</a:t>
            </a:r>
            <a:r>
              <a:rPr lang="en-US" dirty="0">
                <a:solidFill>
                  <a:srgbClr val="002060"/>
                </a:solidFill>
                <a:latin typeface="+mj-lt"/>
                <a:ea typeface="Calibri" panose="020F0502020204030204" pitchFamily="34" charset="0"/>
                <a:cs typeface="Microsoft Tai Le" panose="020B0502040204020203" pitchFamily="34" charset="0"/>
              </a:rPr>
              <a:t> (</a:t>
            </a:r>
            <a:r>
              <a:rPr lang="en-US" b="1" dirty="0">
                <a:solidFill>
                  <a:srgbClr val="FF0000"/>
                </a:solidFill>
                <a:latin typeface="+mj-lt"/>
                <a:ea typeface="Calibri" panose="020F0502020204030204" pitchFamily="34" charset="0"/>
                <a:cs typeface="Microsoft Tai Le" panose="020B0502040204020203" pitchFamily="34" charset="0"/>
              </a:rPr>
              <a:t>2:1</a:t>
            </a:r>
            <a:r>
              <a:rPr lang="en-US" dirty="0">
                <a:solidFill>
                  <a:srgbClr val="002060"/>
                </a:solidFill>
                <a:latin typeface="+mj-lt"/>
                <a:ea typeface="Calibri" panose="020F0502020204030204" pitchFamily="34" charset="0"/>
                <a:cs typeface="Microsoft Tai Le" panose="020B0502040204020203" pitchFamily="34" charset="0"/>
              </a:rPr>
              <a:t>)</a:t>
            </a:r>
            <a:endParaRPr lang="en-US" dirty="0">
              <a:solidFill>
                <a:srgbClr val="002060"/>
              </a:solidFill>
              <a:latin typeface="+mj-lt"/>
              <a:cs typeface="Microsoft Tai Le" panose="020B0502040204020203" pitchFamily="34" charset="0"/>
            </a:endParaRPr>
          </a:p>
        </p:txBody>
      </p:sp>
      <p:sp>
        <p:nvSpPr>
          <p:cNvPr id="14" name="Rectangle 13">
            <a:extLst>
              <a:ext uri="{FF2B5EF4-FFF2-40B4-BE49-F238E27FC236}">
                <a16:creationId xmlns:a16="http://schemas.microsoft.com/office/drawing/2014/main" id="{20CAE622-CA58-44EF-B0F4-35BDFB08ACBD}"/>
              </a:ext>
            </a:extLst>
          </p:cNvPr>
          <p:cNvSpPr/>
          <p:nvPr/>
        </p:nvSpPr>
        <p:spPr>
          <a:xfrm>
            <a:off x="439597" y="2355748"/>
            <a:ext cx="8757706" cy="458074"/>
          </a:xfrm>
          <a:prstGeom prst="rect">
            <a:avLst/>
          </a:prstGeom>
        </p:spPr>
        <p:txBody>
          <a:bodyPr wrap="square">
            <a:spAutoFit/>
          </a:bodyPr>
          <a:lstStyle/>
          <a:p>
            <a:pPr marL="232163" indent="-232163">
              <a:lnSpc>
                <a:spcPct val="150000"/>
              </a:lnSpc>
              <a:buFont typeface="Wingdings" panose="05000000000000000000" pitchFamily="2" charset="2"/>
              <a:buChar char="v"/>
            </a:pPr>
            <a:r>
              <a:rPr lang="en-US" dirty="0">
                <a:solidFill>
                  <a:srgbClr val="002060"/>
                </a:solidFill>
                <a:latin typeface="+mj-lt"/>
                <a:ea typeface="Calibri" panose="020F0502020204030204" pitchFamily="34" charset="0"/>
              </a:rPr>
              <a:t> Prevalence of the disease was </a:t>
            </a:r>
            <a:r>
              <a:rPr lang="en-US" b="1" dirty="0">
                <a:solidFill>
                  <a:srgbClr val="FF0000"/>
                </a:solidFill>
                <a:latin typeface="+mj-lt"/>
                <a:ea typeface="Calibri" panose="020F0502020204030204" pitchFamily="34" charset="0"/>
              </a:rPr>
              <a:t>highest </a:t>
            </a:r>
            <a:r>
              <a:rPr lang="en-US" sz="1600" dirty="0">
                <a:solidFill>
                  <a:srgbClr val="002060"/>
                </a:solidFill>
                <a:ea typeface="Calibri" panose="020F0502020204030204" pitchFamily="34" charset="0"/>
              </a:rPr>
              <a:t>(</a:t>
            </a:r>
            <a:r>
              <a:rPr lang="en-US" sz="1600" i="1" dirty="0">
                <a:solidFill>
                  <a:srgbClr val="002060"/>
                </a:solidFill>
                <a:ea typeface="Calibri" panose="020F0502020204030204" pitchFamily="34" charset="0"/>
              </a:rPr>
              <a:t>Carmen Stolwijk et al., 2012</a:t>
            </a:r>
            <a:r>
              <a:rPr lang="en-US" sz="1600" dirty="0">
                <a:solidFill>
                  <a:srgbClr val="002060"/>
                </a:solidFill>
                <a:ea typeface="Calibri" panose="020F0502020204030204" pitchFamily="34" charset="0"/>
              </a:rPr>
              <a:t>)</a:t>
            </a:r>
            <a:r>
              <a:rPr lang="en-US" sz="1600" dirty="0">
                <a:solidFill>
                  <a:srgbClr val="002060"/>
                </a:solidFill>
                <a:latin typeface="Times New Roman" panose="02020603050405020304" pitchFamily="18" charset="0"/>
                <a:ea typeface="Calibri" panose="020F0502020204030204" pitchFamily="34" charset="0"/>
              </a:rPr>
              <a:t>:</a:t>
            </a:r>
          </a:p>
        </p:txBody>
      </p:sp>
      <p:pic>
        <p:nvPicPr>
          <p:cNvPr id="8194" name="Picture 2" descr="Flag Of Papua New Guinea, Flag, Papua New Guinea, World">
            <a:extLst>
              <a:ext uri="{FF2B5EF4-FFF2-40B4-BE49-F238E27FC236}">
                <a16:creationId xmlns:a16="http://schemas.microsoft.com/office/drawing/2014/main" id="{5FFFD055-93D7-4CDC-A647-24D7DC05AF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9884">
            <a:off x="7703396" y="4967796"/>
            <a:ext cx="294938" cy="4687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6" name="Picture 4" descr="Canada, Flag, Nation, Canada Day, Power">
            <a:extLst>
              <a:ext uri="{FF2B5EF4-FFF2-40B4-BE49-F238E27FC236}">
                <a16:creationId xmlns:a16="http://schemas.microsoft.com/office/drawing/2014/main" id="{CB314515-62F8-4AA2-B0B0-01BCF4ADC8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911771">
            <a:off x="2364412" y="4230086"/>
            <a:ext cx="458667" cy="4586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198" name="Picture 6" descr="Flag, Sweden, Swedish Flag, Scandinavian, Swedish">
            <a:extLst>
              <a:ext uri="{FF2B5EF4-FFF2-40B4-BE49-F238E27FC236}">
                <a16:creationId xmlns:a16="http://schemas.microsoft.com/office/drawing/2014/main" id="{D60EF046-F5E2-4BBC-8E94-2A5DFDBCEE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5362" y="4467010"/>
            <a:ext cx="692327" cy="3993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C9FD8F1-5790-4166-A76E-8AB70A15D627}"/>
              </a:ext>
            </a:extLst>
          </p:cNvPr>
          <p:cNvSpPr txBox="1"/>
          <p:nvPr/>
        </p:nvSpPr>
        <p:spPr>
          <a:xfrm>
            <a:off x="249006" y="2741934"/>
            <a:ext cx="3467861" cy="840679"/>
          </a:xfrm>
          <a:prstGeom prst="rect">
            <a:avLst/>
          </a:prstGeom>
          <a:noFill/>
        </p:spPr>
        <p:txBody>
          <a:bodyPr wrap="square" rtlCol="0">
            <a:spAutoFit/>
          </a:bodyPr>
          <a:lstStyle/>
          <a:p>
            <a:pPr lvl="1"/>
            <a:r>
              <a:rPr lang="en-US" sz="1600" dirty="0">
                <a:solidFill>
                  <a:srgbClr val="002060"/>
                </a:solidFill>
                <a:ea typeface="Calibri" panose="020F0502020204030204" pitchFamily="34" charset="0"/>
              </a:rPr>
              <a:t>i. </a:t>
            </a:r>
            <a:r>
              <a:rPr lang="en-US" sz="1600" b="1" dirty="0">
                <a:solidFill>
                  <a:srgbClr val="00B050"/>
                </a:solidFill>
                <a:ea typeface="Calibri" panose="020F0502020204030204" pitchFamily="34" charset="0"/>
              </a:rPr>
              <a:t>Papua New Guinea </a:t>
            </a:r>
            <a:r>
              <a:rPr lang="en-US" sz="1600" dirty="0">
                <a:solidFill>
                  <a:srgbClr val="002060"/>
                </a:solidFill>
                <a:ea typeface="Calibri" panose="020F0502020204030204" pitchFamily="34" charset="0"/>
              </a:rPr>
              <a:t>(</a:t>
            </a:r>
            <a:r>
              <a:rPr lang="en-US" sz="1600" b="1" dirty="0">
                <a:solidFill>
                  <a:srgbClr val="FF0000"/>
                </a:solidFill>
                <a:ea typeface="Calibri" panose="020F0502020204030204" pitchFamily="34" charset="0"/>
              </a:rPr>
              <a:t>53%)</a:t>
            </a:r>
          </a:p>
          <a:p>
            <a:pPr lvl="1"/>
            <a:endParaRPr lang="en-US" dirty="0">
              <a:solidFill>
                <a:srgbClr val="002060"/>
              </a:solidFill>
              <a:latin typeface="Times New Roman" panose="02020603050405020304" pitchFamily="18" charset="0"/>
              <a:ea typeface="Calibri" panose="020F0502020204030204" pitchFamily="34" charset="0"/>
            </a:endParaRPr>
          </a:p>
          <a:p>
            <a:endParaRPr lang="en-US" sz="1463" dirty="0"/>
          </a:p>
        </p:txBody>
      </p:sp>
      <p:sp>
        <p:nvSpPr>
          <p:cNvPr id="17" name="Rectangle 16">
            <a:extLst>
              <a:ext uri="{FF2B5EF4-FFF2-40B4-BE49-F238E27FC236}">
                <a16:creationId xmlns:a16="http://schemas.microsoft.com/office/drawing/2014/main" id="{BB2872E4-94E9-4A17-A6AE-2DE2C39DC875}"/>
              </a:ext>
            </a:extLst>
          </p:cNvPr>
          <p:cNvSpPr/>
          <p:nvPr/>
        </p:nvSpPr>
        <p:spPr>
          <a:xfrm>
            <a:off x="5865356" y="3734258"/>
            <a:ext cx="3544639" cy="369332"/>
          </a:xfrm>
          <a:prstGeom prst="rect">
            <a:avLst/>
          </a:prstGeom>
        </p:spPr>
        <p:txBody>
          <a:bodyPr wrap="square">
            <a:spAutoFit/>
          </a:bodyPr>
          <a:lstStyle/>
          <a:p>
            <a:pPr marL="232163" indent="-232163">
              <a:buFont typeface="Wingdings" panose="05000000000000000000" pitchFamily="2" charset="2"/>
              <a:buChar char="v"/>
            </a:pPr>
            <a:r>
              <a:rPr lang="en-US" dirty="0">
                <a:solidFill>
                  <a:srgbClr val="002060"/>
                </a:solidFill>
                <a:latin typeface="+mj-lt"/>
                <a:ea typeface="Calibri" panose="020F0502020204030204" pitchFamily="34" charset="0"/>
              </a:rPr>
              <a:t>About </a:t>
            </a:r>
            <a:r>
              <a:rPr lang="en-US" b="1" dirty="0">
                <a:solidFill>
                  <a:srgbClr val="FF0000"/>
                </a:solidFill>
                <a:latin typeface="+mj-lt"/>
                <a:ea typeface="Calibri" panose="020F0502020204030204" pitchFamily="34" charset="0"/>
              </a:rPr>
              <a:t>80% </a:t>
            </a:r>
            <a:r>
              <a:rPr lang="en-US" dirty="0">
                <a:solidFill>
                  <a:srgbClr val="002060"/>
                </a:solidFill>
                <a:latin typeface="+mj-lt"/>
                <a:ea typeface="Calibri" panose="020F0502020204030204" pitchFamily="34" charset="0"/>
              </a:rPr>
              <a:t>were </a:t>
            </a:r>
            <a:r>
              <a:rPr lang="en-US" b="1" dirty="0">
                <a:solidFill>
                  <a:srgbClr val="FF0000"/>
                </a:solidFill>
                <a:latin typeface="+mj-lt"/>
                <a:ea typeface="Calibri" panose="020F0502020204030204" pitchFamily="34" charset="0"/>
              </a:rPr>
              <a:t>aged ≤ 30</a:t>
            </a:r>
            <a:endParaRPr lang="en-US" b="1" dirty="0">
              <a:solidFill>
                <a:srgbClr val="FF0000"/>
              </a:solidFill>
              <a:latin typeface="+mj-lt"/>
            </a:endParaRPr>
          </a:p>
        </p:txBody>
      </p:sp>
      <p:sp>
        <p:nvSpPr>
          <p:cNvPr id="22" name="Rectangle 21">
            <a:extLst>
              <a:ext uri="{FF2B5EF4-FFF2-40B4-BE49-F238E27FC236}">
                <a16:creationId xmlns:a16="http://schemas.microsoft.com/office/drawing/2014/main" id="{CCE75CCB-D3FE-4127-83B6-8A82B613B4C5}"/>
              </a:ext>
            </a:extLst>
          </p:cNvPr>
          <p:cNvSpPr/>
          <p:nvPr/>
        </p:nvSpPr>
        <p:spPr>
          <a:xfrm>
            <a:off x="457467" y="1332225"/>
            <a:ext cx="9248118" cy="458074"/>
          </a:xfrm>
          <a:prstGeom prst="rect">
            <a:avLst/>
          </a:prstGeom>
        </p:spPr>
        <p:txBody>
          <a:bodyPr wrap="square">
            <a:spAutoFit/>
          </a:bodyPr>
          <a:lstStyle/>
          <a:p>
            <a:pPr marL="232163" indent="-232163" algn="just">
              <a:lnSpc>
                <a:spcPct val="150000"/>
              </a:lnSpc>
              <a:buFont typeface="Wingdings" panose="05000000000000000000" pitchFamily="2" charset="2"/>
              <a:buChar char="v"/>
            </a:pPr>
            <a:r>
              <a:rPr lang="en-US" dirty="0">
                <a:solidFill>
                  <a:srgbClr val="002060"/>
                </a:solidFill>
                <a:latin typeface="Times New Roman" panose="02020603050405020304" pitchFamily="18" charset="0"/>
                <a:ea typeface="Calibri" panose="020F0502020204030204" pitchFamily="34" charset="0"/>
              </a:rPr>
              <a:t>Between </a:t>
            </a:r>
            <a:r>
              <a:rPr lang="en-US" b="1" dirty="0">
                <a:solidFill>
                  <a:srgbClr val="FF0000"/>
                </a:solidFill>
                <a:latin typeface="Times New Roman" panose="02020603050405020304" pitchFamily="18" charset="0"/>
                <a:ea typeface="Calibri" panose="020F0502020204030204" pitchFamily="34" charset="0"/>
              </a:rPr>
              <a:t>0.09% - 0.3% </a:t>
            </a:r>
            <a:r>
              <a:rPr lang="en-US" dirty="0">
                <a:solidFill>
                  <a:srgbClr val="002060"/>
                </a:solidFill>
                <a:latin typeface="Times New Roman" panose="02020603050405020304" pitchFamily="18" charset="0"/>
                <a:ea typeface="Calibri" panose="020F0502020204030204" pitchFamily="34" charset="0"/>
              </a:rPr>
              <a:t>of the global population suffer from AS </a:t>
            </a:r>
            <a:r>
              <a:rPr lang="en-US" sz="1600" dirty="0">
                <a:solidFill>
                  <a:srgbClr val="002060"/>
                </a:solidFill>
                <a:latin typeface="Times New Roman" panose="02020603050405020304" pitchFamily="18" charset="0"/>
                <a:ea typeface="Calibri" panose="020F0502020204030204" pitchFamily="34" charset="0"/>
              </a:rPr>
              <a:t>(</a:t>
            </a:r>
            <a:r>
              <a:rPr lang="en-US" sz="1600" i="1" dirty="0">
                <a:solidFill>
                  <a:srgbClr val="002060"/>
                </a:solidFill>
                <a:ea typeface="Calibri" panose="020F0502020204030204" pitchFamily="34" charset="0"/>
              </a:rPr>
              <a:t>Hopkinsarthritis.org, 2020</a:t>
            </a:r>
            <a:r>
              <a:rPr lang="en-US" sz="1600" dirty="0">
                <a:solidFill>
                  <a:srgbClr val="002060"/>
                </a:solidFill>
                <a:latin typeface="Times New Roman" panose="02020603050405020304" pitchFamily="18" charset="0"/>
                <a:ea typeface="Calibri" panose="020F0502020204030204" pitchFamily="34" charset="0"/>
              </a:rPr>
              <a:t>)</a:t>
            </a:r>
          </a:p>
        </p:txBody>
      </p:sp>
      <p:sp>
        <p:nvSpPr>
          <p:cNvPr id="19" name="Rectangle 18">
            <a:extLst>
              <a:ext uri="{FF2B5EF4-FFF2-40B4-BE49-F238E27FC236}">
                <a16:creationId xmlns:a16="http://schemas.microsoft.com/office/drawing/2014/main" id="{BB93A65B-B36C-4F3F-80A8-3AD932BE625F}"/>
              </a:ext>
            </a:extLst>
          </p:cNvPr>
          <p:cNvSpPr/>
          <p:nvPr/>
        </p:nvSpPr>
        <p:spPr>
          <a:xfrm>
            <a:off x="445257" y="1801316"/>
            <a:ext cx="8942637" cy="646331"/>
          </a:xfrm>
          <a:prstGeom prst="rect">
            <a:avLst/>
          </a:prstGeom>
        </p:spPr>
        <p:txBody>
          <a:bodyPr wrap="square">
            <a:spAutoFit/>
          </a:bodyPr>
          <a:lstStyle/>
          <a:p>
            <a:pPr marL="232163" indent="-232163">
              <a:buFont typeface="Wingdings" panose="05000000000000000000" pitchFamily="2" charset="2"/>
              <a:buChar char="v"/>
            </a:pPr>
            <a:r>
              <a:rPr lang="en-US" dirty="0">
                <a:solidFill>
                  <a:srgbClr val="002060"/>
                </a:solidFill>
                <a:latin typeface="Times New Roman" panose="02020603050405020304" pitchFamily="18" charset="0"/>
                <a:ea typeface="Calibri" panose="020F0502020204030204" pitchFamily="34" charset="0"/>
              </a:rPr>
              <a:t>Prevalence in </a:t>
            </a:r>
            <a:r>
              <a:rPr lang="en-US" b="1" dirty="0">
                <a:solidFill>
                  <a:srgbClr val="00B050"/>
                </a:solidFill>
                <a:latin typeface="Times New Roman" panose="02020603050405020304" pitchFamily="18" charset="0"/>
                <a:ea typeface="Calibri" panose="020F0502020204030204" pitchFamily="34" charset="0"/>
              </a:rPr>
              <a:t>Canada</a:t>
            </a:r>
            <a:r>
              <a:rPr lang="en-US" dirty="0">
                <a:solidFill>
                  <a:srgbClr val="002060"/>
                </a:solidFill>
                <a:latin typeface="Times New Roman" panose="02020603050405020304" pitchFamily="18" charset="0"/>
                <a:ea typeface="Calibri" panose="020F0502020204030204" pitchFamily="34" charset="0"/>
              </a:rPr>
              <a:t> was </a:t>
            </a:r>
            <a:r>
              <a:rPr lang="en-US" b="1" dirty="0">
                <a:solidFill>
                  <a:srgbClr val="FF0000"/>
                </a:solidFill>
                <a:latin typeface="Times New Roman" panose="02020603050405020304" pitchFamily="18" charset="0"/>
                <a:ea typeface="Calibri" panose="020F0502020204030204" pitchFamily="34" charset="0"/>
              </a:rPr>
              <a:t>more than double in 2016 </a:t>
            </a:r>
            <a:r>
              <a:rPr lang="en-US" dirty="0">
                <a:solidFill>
                  <a:srgbClr val="002060"/>
                </a:solidFill>
                <a:latin typeface="Times New Roman" panose="02020603050405020304" pitchFamily="18" charset="0"/>
                <a:ea typeface="Calibri" panose="020F0502020204030204" pitchFamily="34" charset="0"/>
              </a:rPr>
              <a:t>(</a:t>
            </a:r>
            <a:r>
              <a:rPr lang="en-US" b="1" dirty="0">
                <a:solidFill>
                  <a:srgbClr val="00B050"/>
                </a:solidFill>
                <a:latin typeface="Times New Roman" panose="02020603050405020304" pitchFamily="18" charset="0"/>
                <a:ea typeface="Calibri" panose="020F0502020204030204" pitchFamily="34" charset="0"/>
              </a:rPr>
              <a:t>0.09% </a:t>
            </a:r>
            <a:r>
              <a:rPr lang="en-US" dirty="0">
                <a:solidFill>
                  <a:srgbClr val="002060"/>
                </a:solidFill>
                <a:latin typeface="Times New Roman" panose="02020603050405020304" pitchFamily="18" charset="0"/>
                <a:ea typeface="Calibri" panose="020F0502020204030204" pitchFamily="34" charset="0"/>
              </a:rPr>
              <a:t>of the population) </a:t>
            </a:r>
            <a:r>
              <a:rPr lang="en-US" b="1" dirty="0">
                <a:solidFill>
                  <a:srgbClr val="FF0000"/>
                </a:solidFill>
                <a:latin typeface="Times New Roman" panose="02020603050405020304" pitchFamily="18" charset="0"/>
                <a:ea typeface="Calibri" panose="020F0502020204030204" pitchFamily="34" charset="0"/>
              </a:rPr>
              <a:t>compared to 2006 </a:t>
            </a:r>
            <a:r>
              <a:rPr lang="en-US" dirty="0">
                <a:solidFill>
                  <a:srgbClr val="002060"/>
                </a:solidFill>
                <a:latin typeface="Times New Roman" panose="02020603050405020304" pitchFamily="18" charset="0"/>
                <a:ea typeface="Calibri" panose="020F0502020204030204" pitchFamily="34" charset="0"/>
              </a:rPr>
              <a:t>(</a:t>
            </a:r>
            <a:r>
              <a:rPr lang="en-US" b="1" dirty="0">
                <a:solidFill>
                  <a:srgbClr val="00B050"/>
                </a:solidFill>
                <a:latin typeface="Times New Roman" panose="02020603050405020304" pitchFamily="18" charset="0"/>
                <a:ea typeface="Calibri" panose="020F0502020204030204" pitchFamily="34" charset="0"/>
              </a:rPr>
              <a:t>0.04%)</a:t>
            </a:r>
            <a:endParaRPr lang="en-US" b="1" dirty="0">
              <a:solidFill>
                <a:srgbClr val="00B050"/>
              </a:solidFill>
            </a:endParaRPr>
          </a:p>
        </p:txBody>
      </p:sp>
      <p:pic>
        <p:nvPicPr>
          <p:cNvPr id="23" name="Picture 22">
            <a:extLst>
              <a:ext uri="{FF2B5EF4-FFF2-40B4-BE49-F238E27FC236}">
                <a16:creationId xmlns:a16="http://schemas.microsoft.com/office/drawing/2014/main" id="{8233ED66-E44F-4EA1-8667-3E04BB574D71}"/>
              </a:ext>
            </a:extLst>
          </p:cNvPr>
          <p:cNvPicPr>
            <a:picLocks noChangeAspect="1"/>
          </p:cNvPicPr>
          <p:nvPr/>
        </p:nvPicPr>
        <p:blipFill>
          <a:blip r:embed="rId9"/>
          <a:stretch>
            <a:fillRect/>
          </a:stretch>
        </p:blipFill>
        <p:spPr>
          <a:xfrm>
            <a:off x="8628746" y="153221"/>
            <a:ext cx="889992" cy="460781"/>
          </a:xfrm>
          <a:prstGeom prst="rect">
            <a:avLst/>
          </a:prstGeom>
          <a:ln>
            <a:noFill/>
          </a:ln>
          <a:effectLst>
            <a:outerShdw blurRad="292100" dist="139700" dir="2700000" algn="tl" rotWithShape="0">
              <a:srgbClr val="333333">
                <a:alpha val="65000"/>
              </a:srgbClr>
            </a:outerShdw>
          </a:effectLst>
        </p:spPr>
      </p:pic>
      <p:pic>
        <p:nvPicPr>
          <p:cNvPr id="24" name="Picture 2" descr="Image result for georgian college logo">
            <a:extLst>
              <a:ext uri="{FF2B5EF4-FFF2-40B4-BE49-F238E27FC236}">
                <a16:creationId xmlns:a16="http://schemas.microsoft.com/office/drawing/2014/main" id="{507C8FD5-588A-46C6-AD33-5B272ED12BCA}"/>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0" b="100000" l="0" r="100000">
                        <a14:foregroundMark x1="7333" y1="17083" x2="16222" y2="21250"/>
                        <a14:foregroundMark x1="13889" y1="4583" x2="18778" y2="7083"/>
                        <a14:foregroundMark x1="33556" y1="26250" x2="27667" y2="26250"/>
                        <a14:foregroundMark x1="25889" y1="31667" x2="23556" y2="47083"/>
                        <a14:foregroundMark x1="23000" y1="51250" x2="26444" y2="68333"/>
                        <a14:foregroundMark x1="38000" y1="55833" x2="45556" y2="52917"/>
                        <a14:foregroundMark x1="51667" y1="38333" x2="47556" y2="50000"/>
                        <a14:foregroundMark x1="59333" y1="42500" x2="59333" y2="62917"/>
                        <a14:foregroundMark x1="68778" y1="39167" x2="65889" y2="52917"/>
                        <a14:foregroundMark x1="66222" y1="65000" x2="68556" y2="71250"/>
                        <a14:foregroundMark x1="76556" y1="43750" x2="76556" y2="57500"/>
                        <a14:foregroundMark x1="77111" y1="25417" x2="77111" y2="25417"/>
                        <a14:foregroundMark x1="81444" y1="57083" x2="81333" y2="69583"/>
                        <a14:foregroundMark x1="91333" y1="43750" x2="91556" y2="62917"/>
                        <a14:foregroundMark x1="94667" y1="42083" x2="97778" y2="41667"/>
                      </a14:backgroundRemoval>
                    </a14:imgEffect>
                  </a14:imgLayer>
                </a14:imgProps>
              </a:ext>
              <a:ext uri="{28A0092B-C50C-407E-A947-70E740481C1C}">
                <a14:useLocalDpi xmlns:a14="http://schemas.microsoft.com/office/drawing/2010/main" val="0"/>
              </a:ext>
            </a:extLst>
          </a:blip>
          <a:srcRect/>
          <a:stretch>
            <a:fillRect/>
          </a:stretch>
        </p:blipFill>
        <p:spPr bwMode="auto">
          <a:xfrm>
            <a:off x="222406" y="6267490"/>
            <a:ext cx="966850" cy="25782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FC1A35F-AE4E-4C8B-B11B-1B137F2D0612}"/>
              </a:ext>
            </a:extLst>
          </p:cNvPr>
          <p:cNvSpPr/>
          <p:nvPr/>
        </p:nvSpPr>
        <p:spPr>
          <a:xfrm>
            <a:off x="250362" y="3017610"/>
            <a:ext cx="4953000" cy="338554"/>
          </a:xfrm>
          <a:prstGeom prst="rect">
            <a:avLst/>
          </a:prstGeom>
        </p:spPr>
        <p:txBody>
          <a:bodyPr>
            <a:spAutoFit/>
          </a:bodyPr>
          <a:lstStyle/>
          <a:p>
            <a:pPr lvl="1"/>
            <a:r>
              <a:rPr lang="en-US" sz="1600" dirty="0">
                <a:solidFill>
                  <a:srgbClr val="002060"/>
                </a:solidFill>
                <a:ea typeface="Calibri" panose="020F0502020204030204" pitchFamily="34" charset="0"/>
              </a:rPr>
              <a:t>ii. </a:t>
            </a:r>
            <a:r>
              <a:rPr lang="en-US" sz="1600" b="1" dirty="0">
                <a:solidFill>
                  <a:srgbClr val="00B050"/>
                </a:solidFill>
                <a:ea typeface="Calibri" panose="020F0502020204030204" pitchFamily="34" charset="0"/>
              </a:rPr>
              <a:t>Western</a:t>
            </a:r>
            <a:r>
              <a:rPr lang="en-US" sz="1600" dirty="0">
                <a:solidFill>
                  <a:srgbClr val="002060"/>
                </a:solidFill>
                <a:ea typeface="Calibri" panose="020F0502020204030204" pitchFamily="34" charset="0"/>
              </a:rPr>
              <a:t> </a:t>
            </a:r>
            <a:r>
              <a:rPr lang="en-US" sz="1600" b="1" dirty="0">
                <a:solidFill>
                  <a:srgbClr val="00B050"/>
                </a:solidFill>
                <a:ea typeface="Calibri" panose="020F0502020204030204" pitchFamily="34" charset="0"/>
              </a:rPr>
              <a:t>Canada</a:t>
            </a:r>
            <a:r>
              <a:rPr lang="en-US" sz="1600" dirty="0">
                <a:solidFill>
                  <a:srgbClr val="002060"/>
                </a:solidFill>
                <a:ea typeface="Calibri" panose="020F0502020204030204" pitchFamily="34" charset="0"/>
              </a:rPr>
              <a:t> (</a:t>
            </a:r>
            <a:r>
              <a:rPr lang="en-US" sz="1600" b="1" dirty="0">
                <a:solidFill>
                  <a:srgbClr val="FF0000"/>
                </a:solidFill>
                <a:ea typeface="Calibri" panose="020F0502020204030204" pitchFamily="34" charset="0"/>
              </a:rPr>
              <a:t>50%)</a:t>
            </a:r>
          </a:p>
        </p:txBody>
      </p:sp>
      <p:sp>
        <p:nvSpPr>
          <p:cNvPr id="11" name="Rectangle 10">
            <a:extLst>
              <a:ext uri="{FF2B5EF4-FFF2-40B4-BE49-F238E27FC236}">
                <a16:creationId xmlns:a16="http://schemas.microsoft.com/office/drawing/2014/main" id="{3C7EC728-0A55-4382-884A-7FA96F52E9E5}"/>
              </a:ext>
            </a:extLst>
          </p:cNvPr>
          <p:cNvSpPr/>
          <p:nvPr/>
        </p:nvSpPr>
        <p:spPr>
          <a:xfrm>
            <a:off x="249006" y="3284965"/>
            <a:ext cx="8995040" cy="338554"/>
          </a:xfrm>
          <a:prstGeom prst="rect">
            <a:avLst/>
          </a:prstGeom>
        </p:spPr>
        <p:txBody>
          <a:bodyPr wrap="square">
            <a:spAutoFit/>
          </a:bodyPr>
          <a:lstStyle/>
          <a:p>
            <a:pPr lvl="1"/>
            <a:r>
              <a:rPr lang="en-US" sz="1600" dirty="0">
                <a:solidFill>
                  <a:srgbClr val="002060"/>
                </a:solidFill>
                <a:ea typeface="Calibri" panose="020F0502020204030204" pitchFamily="34" charset="0"/>
              </a:rPr>
              <a:t>iii. </a:t>
            </a:r>
            <a:r>
              <a:rPr lang="en-US" sz="1600" b="1" dirty="0">
                <a:solidFill>
                  <a:srgbClr val="00B050"/>
                </a:solidFill>
                <a:ea typeface="Calibri" panose="020F0502020204030204" pitchFamily="34" charset="0"/>
              </a:rPr>
              <a:t>Nordic countries </a:t>
            </a:r>
            <a:r>
              <a:rPr lang="en-US" sz="1600" dirty="0">
                <a:solidFill>
                  <a:srgbClr val="002060"/>
                </a:solidFill>
                <a:ea typeface="Calibri" panose="020F0502020204030204" pitchFamily="34" charset="0"/>
              </a:rPr>
              <a:t>(</a:t>
            </a:r>
            <a:r>
              <a:rPr lang="en-US" sz="1600" b="1" dirty="0">
                <a:solidFill>
                  <a:srgbClr val="FF0000"/>
                </a:solidFill>
                <a:ea typeface="Calibri" panose="020F0502020204030204" pitchFamily="34" charset="0"/>
              </a:rPr>
              <a:t>15%-25%) </a:t>
            </a:r>
            <a:r>
              <a:rPr lang="en-US" sz="1600" dirty="0">
                <a:solidFill>
                  <a:srgbClr val="002060"/>
                </a:solidFill>
                <a:ea typeface="Calibri" panose="020F0502020204030204" pitchFamily="34" charset="0"/>
              </a:rPr>
              <a:t>and </a:t>
            </a:r>
            <a:r>
              <a:rPr lang="en-US" sz="1600" b="1" dirty="0">
                <a:solidFill>
                  <a:srgbClr val="00B050"/>
                </a:solidFill>
                <a:ea typeface="Calibri" panose="020F0502020204030204" pitchFamily="34" charset="0"/>
              </a:rPr>
              <a:t>Western Europe </a:t>
            </a:r>
            <a:r>
              <a:rPr lang="en-US" sz="1600" dirty="0">
                <a:solidFill>
                  <a:srgbClr val="002060"/>
                </a:solidFill>
                <a:ea typeface="Calibri" panose="020F0502020204030204" pitchFamily="34" charset="0"/>
              </a:rPr>
              <a:t>(</a:t>
            </a:r>
            <a:r>
              <a:rPr lang="en-US" sz="1600" b="1" dirty="0">
                <a:solidFill>
                  <a:srgbClr val="FF0000"/>
                </a:solidFill>
                <a:ea typeface="Calibri" panose="020F0502020204030204" pitchFamily="34" charset="0"/>
              </a:rPr>
              <a:t>13% - 14%)</a:t>
            </a:r>
            <a:endParaRPr lang="en-US" sz="1600" dirty="0">
              <a:solidFill>
                <a:srgbClr val="002060"/>
              </a:solidFill>
            </a:endParaRPr>
          </a:p>
        </p:txBody>
      </p:sp>
      <p:pic>
        <p:nvPicPr>
          <p:cNvPr id="25" name="Picture 24">
            <a:extLst>
              <a:ext uri="{FF2B5EF4-FFF2-40B4-BE49-F238E27FC236}">
                <a16:creationId xmlns:a16="http://schemas.microsoft.com/office/drawing/2014/main" id="{F60FAF70-3009-479C-A1FF-F44E7574DB4C}"/>
              </a:ext>
            </a:extLst>
          </p:cNvPr>
          <p:cNvPicPr>
            <a:picLocks noChangeAspect="1"/>
          </p:cNvPicPr>
          <p:nvPr/>
        </p:nvPicPr>
        <p:blipFill>
          <a:blip r:embed="rId12"/>
          <a:stretch>
            <a:fillRect/>
          </a:stretch>
        </p:blipFill>
        <p:spPr>
          <a:xfrm>
            <a:off x="7755381" y="153221"/>
            <a:ext cx="786142" cy="4607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569619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750" fill="hold"/>
                                        <p:tgtEl>
                                          <p:spTgt spid="12"/>
                                        </p:tgtEl>
                                        <p:attrNameLst>
                                          <p:attrName>ppt_x</p:attrName>
                                        </p:attrNameLst>
                                      </p:cBhvr>
                                      <p:tavLst>
                                        <p:tav tm="0">
                                          <p:val>
                                            <p:strVal val="#ppt_x"/>
                                          </p:val>
                                        </p:tav>
                                        <p:tav tm="100000">
                                          <p:val>
                                            <p:strVal val="#ppt_x"/>
                                          </p:val>
                                        </p:tav>
                                      </p:tavLst>
                                    </p:anim>
                                    <p:anim calcmode="lin" valueType="num">
                                      <p:cBhvr additive="base">
                                        <p:cTn id="17"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750" fill="hold"/>
                                        <p:tgtEl>
                                          <p:spTgt spid="14"/>
                                        </p:tgtEl>
                                        <p:attrNameLst>
                                          <p:attrName>ppt_x</p:attrName>
                                        </p:attrNameLst>
                                      </p:cBhvr>
                                      <p:tavLst>
                                        <p:tav tm="0">
                                          <p:val>
                                            <p:strVal val="#ppt_x"/>
                                          </p:val>
                                        </p:tav>
                                        <p:tav tm="100000">
                                          <p:val>
                                            <p:strVal val="#ppt_x"/>
                                          </p:val>
                                        </p:tav>
                                      </p:tavLst>
                                    </p:anim>
                                    <p:anim calcmode="lin" valueType="num">
                                      <p:cBhvr additive="base">
                                        <p:cTn id="23"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194"/>
                                        </p:tgtEl>
                                        <p:attrNameLst>
                                          <p:attrName>style.visibility</p:attrName>
                                        </p:attrNameLst>
                                      </p:cBhvr>
                                      <p:to>
                                        <p:strVal val="visible"/>
                                      </p:to>
                                    </p:set>
                                    <p:anim calcmode="lin" valueType="num">
                                      <p:cBhvr additive="base">
                                        <p:cTn id="33" dur="500" fill="hold"/>
                                        <p:tgtEl>
                                          <p:spTgt spid="8194"/>
                                        </p:tgtEl>
                                        <p:attrNameLst>
                                          <p:attrName>ppt_x</p:attrName>
                                        </p:attrNameLst>
                                      </p:cBhvr>
                                      <p:tavLst>
                                        <p:tav tm="0">
                                          <p:val>
                                            <p:strVal val="#ppt_x"/>
                                          </p:val>
                                        </p:tav>
                                        <p:tav tm="100000">
                                          <p:val>
                                            <p:strVal val="#ppt_x"/>
                                          </p:val>
                                        </p:tav>
                                      </p:tavLst>
                                    </p:anim>
                                    <p:anim calcmode="lin" valueType="num">
                                      <p:cBhvr additive="base">
                                        <p:cTn id="34"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nodeType="clickEffect">
                                  <p:stCondLst>
                                    <p:cond delay="0"/>
                                  </p:stCondLst>
                                  <p:childTnLst>
                                    <p:set>
                                      <p:cBhvr>
                                        <p:cTn id="45" dur="1" fill="hold">
                                          <p:stCondLst>
                                            <p:cond delay="0"/>
                                          </p:stCondLst>
                                        </p:cTn>
                                        <p:tgtEl>
                                          <p:spTgt spid="8196"/>
                                        </p:tgtEl>
                                        <p:attrNameLst>
                                          <p:attrName>style.visibility</p:attrName>
                                        </p:attrNameLst>
                                      </p:cBhvr>
                                      <p:to>
                                        <p:strVal val="visible"/>
                                      </p:to>
                                    </p:set>
                                    <p:animEffect transition="in" filter="wipe(down)">
                                      <p:cBhvr>
                                        <p:cTn id="46" dur="435">
                                          <p:stCondLst>
                                            <p:cond delay="0"/>
                                          </p:stCondLst>
                                        </p:cTn>
                                        <p:tgtEl>
                                          <p:spTgt spid="8196"/>
                                        </p:tgtEl>
                                      </p:cBhvr>
                                    </p:animEffect>
                                    <p:anim calcmode="lin" valueType="num">
                                      <p:cBhvr>
                                        <p:cTn id="47" dur="1367" tmFilter="0,0; 0.14,0.36; 0.43,0.73; 0.71,0.91; 1.0,1.0">
                                          <p:stCondLst>
                                            <p:cond delay="0"/>
                                          </p:stCondLst>
                                        </p:cTn>
                                        <p:tgtEl>
                                          <p:spTgt spid="8196"/>
                                        </p:tgtEl>
                                        <p:attrNameLst>
                                          <p:attrName>ppt_x</p:attrName>
                                        </p:attrNameLst>
                                      </p:cBhvr>
                                      <p:tavLst>
                                        <p:tav tm="0">
                                          <p:val>
                                            <p:strVal val="#ppt_x-0.25"/>
                                          </p:val>
                                        </p:tav>
                                        <p:tav tm="100000">
                                          <p:val>
                                            <p:strVal val="#ppt_x"/>
                                          </p:val>
                                        </p:tav>
                                      </p:tavLst>
                                    </p:anim>
                                    <p:anim calcmode="lin" valueType="num">
                                      <p:cBhvr>
                                        <p:cTn id="48" dur="498" tmFilter="0.0,0.0; 0.25,0.07; 0.50,0.2; 0.75,0.467; 1.0,1.0">
                                          <p:stCondLst>
                                            <p:cond delay="0"/>
                                          </p:stCondLst>
                                        </p:cTn>
                                        <p:tgtEl>
                                          <p:spTgt spid="8196"/>
                                        </p:tgtEl>
                                        <p:attrNameLst>
                                          <p:attrName>ppt_y</p:attrName>
                                        </p:attrNameLst>
                                      </p:cBhvr>
                                      <p:tavLst>
                                        <p:tav tm="0" fmla="#ppt_y-sin(pi*$)/3">
                                          <p:val>
                                            <p:fltVal val="0.5"/>
                                          </p:val>
                                        </p:tav>
                                        <p:tav tm="100000">
                                          <p:val>
                                            <p:fltVal val="1"/>
                                          </p:val>
                                        </p:tav>
                                      </p:tavLst>
                                    </p:anim>
                                    <p:anim calcmode="lin" valueType="num">
                                      <p:cBhvr>
                                        <p:cTn id="49" dur="498" tmFilter="0, 0; 0.125,0.2665; 0.25,0.4; 0.375,0.465; 0.5,0.5;  0.625,0.535; 0.75,0.6; 0.875,0.7335; 1,1">
                                          <p:stCondLst>
                                            <p:cond delay="498"/>
                                          </p:stCondLst>
                                        </p:cTn>
                                        <p:tgtEl>
                                          <p:spTgt spid="8196"/>
                                        </p:tgtEl>
                                        <p:attrNameLst>
                                          <p:attrName>ppt_y</p:attrName>
                                        </p:attrNameLst>
                                      </p:cBhvr>
                                      <p:tavLst>
                                        <p:tav tm="0" fmla="#ppt_y-sin(pi*$)/9">
                                          <p:val>
                                            <p:fltVal val="0"/>
                                          </p:val>
                                        </p:tav>
                                        <p:tav tm="100000">
                                          <p:val>
                                            <p:fltVal val="1"/>
                                          </p:val>
                                        </p:tav>
                                      </p:tavLst>
                                    </p:anim>
                                    <p:anim calcmode="lin" valueType="num">
                                      <p:cBhvr>
                                        <p:cTn id="50" dur="249" tmFilter="0, 0; 0.125,0.2665; 0.25,0.4; 0.375,0.465; 0.5,0.5;  0.625,0.535; 0.75,0.6; 0.875,0.7335; 1,1">
                                          <p:stCondLst>
                                            <p:cond delay="993"/>
                                          </p:stCondLst>
                                        </p:cTn>
                                        <p:tgtEl>
                                          <p:spTgt spid="8196"/>
                                        </p:tgtEl>
                                        <p:attrNameLst>
                                          <p:attrName>ppt_y</p:attrName>
                                        </p:attrNameLst>
                                      </p:cBhvr>
                                      <p:tavLst>
                                        <p:tav tm="0" fmla="#ppt_y-sin(pi*$)/27">
                                          <p:val>
                                            <p:fltVal val="0"/>
                                          </p:val>
                                        </p:tav>
                                        <p:tav tm="100000">
                                          <p:val>
                                            <p:fltVal val="1"/>
                                          </p:val>
                                        </p:tav>
                                      </p:tavLst>
                                    </p:anim>
                                    <p:anim calcmode="lin" valueType="num">
                                      <p:cBhvr>
                                        <p:cTn id="51" dur="123" tmFilter="0, 0; 0.125,0.2665; 0.25,0.4; 0.375,0.465; 0.5,0.5;  0.625,0.535; 0.75,0.6; 0.875,0.7335; 1,1">
                                          <p:stCondLst>
                                            <p:cond delay="1242"/>
                                          </p:stCondLst>
                                        </p:cTn>
                                        <p:tgtEl>
                                          <p:spTgt spid="8196"/>
                                        </p:tgtEl>
                                        <p:attrNameLst>
                                          <p:attrName>ppt_y</p:attrName>
                                        </p:attrNameLst>
                                      </p:cBhvr>
                                      <p:tavLst>
                                        <p:tav tm="0" fmla="#ppt_y-sin(pi*$)/81">
                                          <p:val>
                                            <p:fltVal val="0"/>
                                          </p:val>
                                        </p:tav>
                                        <p:tav tm="100000">
                                          <p:val>
                                            <p:fltVal val="1"/>
                                          </p:val>
                                        </p:tav>
                                      </p:tavLst>
                                    </p:anim>
                                    <p:animScale>
                                      <p:cBhvr>
                                        <p:cTn id="52" dur="20">
                                          <p:stCondLst>
                                            <p:cond delay="487"/>
                                          </p:stCondLst>
                                        </p:cTn>
                                        <p:tgtEl>
                                          <p:spTgt spid="8196"/>
                                        </p:tgtEl>
                                      </p:cBhvr>
                                      <p:to x="100000" y="60000"/>
                                    </p:animScale>
                                    <p:animScale>
                                      <p:cBhvr>
                                        <p:cTn id="53" dur="124" decel="50000">
                                          <p:stCondLst>
                                            <p:cond delay="507"/>
                                          </p:stCondLst>
                                        </p:cTn>
                                        <p:tgtEl>
                                          <p:spTgt spid="8196"/>
                                        </p:tgtEl>
                                      </p:cBhvr>
                                      <p:to x="100000" y="100000"/>
                                    </p:animScale>
                                    <p:animScale>
                                      <p:cBhvr>
                                        <p:cTn id="54" dur="20">
                                          <p:stCondLst>
                                            <p:cond delay="984"/>
                                          </p:stCondLst>
                                        </p:cTn>
                                        <p:tgtEl>
                                          <p:spTgt spid="8196"/>
                                        </p:tgtEl>
                                      </p:cBhvr>
                                      <p:to x="100000" y="80000"/>
                                    </p:animScale>
                                    <p:animScale>
                                      <p:cBhvr>
                                        <p:cTn id="55" dur="124" decel="50000">
                                          <p:stCondLst>
                                            <p:cond delay="1004"/>
                                          </p:stCondLst>
                                        </p:cTn>
                                        <p:tgtEl>
                                          <p:spTgt spid="8196"/>
                                        </p:tgtEl>
                                      </p:cBhvr>
                                      <p:to x="100000" y="100000"/>
                                    </p:animScale>
                                    <p:animScale>
                                      <p:cBhvr>
                                        <p:cTn id="56" dur="20">
                                          <p:stCondLst>
                                            <p:cond delay="1231"/>
                                          </p:stCondLst>
                                        </p:cTn>
                                        <p:tgtEl>
                                          <p:spTgt spid="8196"/>
                                        </p:tgtEl>
                                      </p:cBhvr>
                                      <p:to x="100000" y="90000"/>
                                    </p:animScale>
                                    <p:animScale>
                                      <p:cBhvr>
                                        <p:cTn id="57" dur="124" decel="50000">
                                          <p:stCondLst>
                                            <p:cond delay="1251"/>
                                          </p:stCondLst>
                                        </p:cTn>
                                        <p:tgtEl>
                                          <p:spTgt spid="8196"/>
                                        </p:tgtEl>
                                      </p:cBhvr>
                                      <p:to x="100000" y="100000"/>
                                    </p:animScale>
                                    <p:animScale>
                                      <p:cBhvr>
                                        <p:cTn id="58" dur="20">
                                          <p:stCondLst>
                                            <p:cond delay="1356"/>
                                          </p:stCondLst>
                                        </p:cTn>
                                        <p:tgtEl>
                                          <p:spTgt spid="8196"/>
                                        </p:tgtEl>
                                      </p:cBhvr>
                                      <p:to x="100000" y="95000"/>
                                    </p:animScale>
                                    <p:animScale>
                                      <p:cBhvr>
                                        <p:cTn id="59" dur="124" decel="50000">
                                          <p:stCondLst>
                                            <p:cond delay="1376"/>
                                          </p:stCondLst>
                                        </p:cTn>
                                        <p:tgtEl>
                                          <p:spTgt spid="8196"/>
                                        </p:tgtEl>
                                      </p:cBhvr>
                                      <p:to x="100000" y="100000"/>
                                    </p:animScale>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down)">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8198"/>
                                        </p:tgtEl>
                                        <p:attrNameLst>
                                          <p:attrName>style.visibility</p:attrName>
                                        </p:attrNameLst>
                                      </p:cBhvr>
                                      <p:to>
                                        <p:strVal val="visible"/>
                                      </p:to>
                                    </p:set>
                                    <p:anim calcmode="lin" valueType="num">
                                      <p:cBhvr additive="base">
                                        <p:cTn id="69" dur="750" fill="hold"/>
                                        <p:tgtEl>
                                          <p:spTgt spid="8198"/>
                                        </p:tgtEl>
                                        <p:attrNameLst>
                                          <p:attrName>ppt_x</p:attrName>
                                        </p:attrNameLst>
                                      </p:cBhvr>
                                      <p:tavLst>
                                        <p:tav tm="0">
                                          <p:val>
                                            <p:strVal val="#ppt_x"/>
                                          </p:val>
                                        </p:tav>
                                        <p:tav tm="100000">
                                          <p:val>
                                            <p:strVal val="#ppt_x"/>
                                          </p:val>
                                        </p:tav>
                                      </p:tavLst>
                                    </p:anim>
                                    <p:anim calcmode="lin" valueType="num">
                                      <p:cBhvr additive="base">
                                        <p:cTn id="70" dur="750" fill="hold"/>
                                        <p:tgtEl>
                                          <p:spTgt spid="8198"/>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nodeType="clickEffect">
                                  <p:stCondLst>
                                    <p:cond delay="0"/>
                                  </p:stCondLst>
                                  <p:childTnLst>
                                    <p:set>
                                      <p:cBhvr>
                                        <p:cTn id="74" dur="1" fill="hold">
                                          <p:stCondLst>
                                            <p:cond delay="0"/>
                                          </p:stCondLst>
                                        </p:cTn>
                                        <p:tgtEl>
                                          <p:spTgt spid="13">
                                            <p:txEl>
                                              <p:pRg st="0" end="0"/>
                                            </p:txEl>
                                          </p:spTgt>
                                        </p:tgtEl>
                                        <p:attrNameLst>
                                          <p:attrName>style.visibility</p:attrName>
                                        </p:attrNameLst>
                                      </p:cBhvr>
                                      <p:to>
                                        <p:strVal val="visible"/>
                                      </p:to>
                                    </p:set>
                                    <p:anim calcmode="lin" valueType="num">
                                      <p:cBhvr additive="base">
                                        <p:cTn id="75"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76"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anim calcmode="lin" valueType="num">
                                      <p:cBhvr additive="base">
                                        <p:cTn id="81" dur="750" fill="hold"/>
                                        <p:tgtEl>
                                          <p:spTgt spid="17"/>
                                        </p:tgtEl>
                                        <p:attrNameLst>
                                          <p:attrName>ppt_x</p:attrName>
                                        </p:attrNameLst>
                                      </p:cBhvr>
                                      <p:tavLst>
                                        <p:tav tm="0">
                                          <p:val>
                                            <p:strVal val="1+#ppt_w/2"/>
                                          </p:val>
                                        </p:tav>
                                        <p:tav tm="100000">
                                          <p:val>
                                            <p:strVal val="#ppt_x"/>
                                          </p:val>
                                        </p:tav>
                                      </p:tavLst>
                                    </p:anim>
                                    <p:anim calcmode="lin" valueType="num">
                                      <p:cBhvr additive="base">
                                        <p:cTn id="82"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22" grpId="0"/>
      <p:bldP spid="19" grpId="0"/>
      <p:bldP spid="8"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03A09-A508-4BC6-8EC7-337FE222DDAC}"/>
              </a:ext>
            </a:extLst>
          </p:cNvPr>
          <p:cNvGrpSpPr/>
          <p:nvPr/>
        </p:nvGrpSpPr>
        <p:grpSpPr>
          <a:xfrm>
            <a:off x="82406" y="751290"/>
            <a:ext cx="722461" cy="536179"/>
            <a:chOff x="2968444" y="3953957"/>
            <a:chExt cx="1712654" cy="1192232"/>
          </a:xfrm>
        </p:grpSpPr>
        <p:pic>
          <p:nvPicPr>
            <p:cNvPr id="3" name="Picture 2">
              <a:extLst>
                <a:ext uri="{FF2B5EF4-FFF2-40B4-BE49-F238E27FC236}">
                  <a16:creationId xmlns:a16="http://schemas.microsoft.com/office/drawing/2014/main" id="{8B095B96-B356-4D15-B67F-E3B07A95F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27460" flipH="1">
              <a:off x="2968444" y="3953957"/>
              <a:ext cx="1712654" cy="1192232"/>
            </a:xfrm>
            <a:prstGeom prst="rect">
              <a:avLst/>
            </a:prstGeom>
          </p:spPr>
        </p:pic>
        <p:pic>
          <p:nvPicPr>
            <p:cNvPr id="4" name="Picture 2" descr="Art, Floral, Flower, Leaf, Leaves, Plant, Red, Rose">
              <a:extLst>
                <a:ext uri="{FF2B5EF4-FFF2-40B4-BE49-F238E27FC236}">
                  <a16:creationId xmlns:a16="http://schemas.microsoft.com/office/drawing/2014/main" id="{9490BA6F-F541-4A44-8B71-E8A8227C9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25212" flipH="1">
              <a:off x="4141284" y="4019550"/>
              <a:ext cx="259265" cy="39052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59919184-56F4-41CE-8F8B-660DC6334A2E}"/>
              </a:ext>
            </a:extLst>
          </p:cNvPr>
          <p:cNvSpPr txBox="1"/>
          <p:nvPr/>
        </p:nvSpPr>
        <p:spPr>
          <a:xfrm>
            <a:off x="782628" y="464911"/>
            <a:ext cx="8340745" cy="820674"/>
          </a:xfrm>
          <a:prstGeom prst="rect">
            <a:avLst/>
          </a:prstGeom>
          <a:noFill/>
        </p:spPr>
        <p:txBody>
          <a:bodyPr wrap="none" rtlCol="0">
            <a:spAutoFit/>
          </a:bodyPr>
          <a:lstStyle/>
          <a:p>
            <a:pPr>
              <a:lnSpc>
                <a:spcPct val="150000"/>
              </a:lnSpc>
            </a:pPr>
            <a:r>
              <a:rPr lang="en-US" sz="3600" b="1" dirty="0">
                <a:solidFill>
                  <a:srgbClr val="FF000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P</a:t>
            </a:r>
            <a:r>
              <a:rPr lang="en-US" sz="3600" dirty="0">
                <a:solidFill>
                  <a:srgbClr val="FF000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athogenesis - </a:t>
            </a:r>
            <a:r>
              <a:rPr lang="en-US" sz="3600" b="1" dirty="0">
                <a:solidFill>
                  <a:srgbClr val="00B0F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A</a:t>
            </a:r>
            <a:r>
              <a:rPr lang="en-US" sz="3600" dirty="0">
                <a:solidFill>
                  <a:srgbClr val="00B0F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ssociated </a:t>
            </a:r>
            <a:r>
              <a:rPr lang="en-US" sz="3600" b="1" dirty="0">
                <a:solidFill>
                  <a:srgbClr val="00B0F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R</a:t>
            </a:r>
            <a:r>
              <a:rPr lang="en-US" sz="3600" dirty="0">
                <a:solidFill>
                  <a:srgbClr val="00B0F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isk </a:t>
            </a:r>
            <a:r>
              <a:rPr lang="en-US" sz="3600" b="1" dirty="0">
                <a:solidFill>
                  <a:srgbClr val="00B0F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F</a:t>
            </a:r>
            <a:r>
              <a:rPr lang="en-US" sz="3600" dirty="0">
                <a:solidFill>
                  <a:srgbClr val="00B0F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actors</a:t>
            </a:r>
          </a:p>
        </p:txBody>
      </p:sp>
      <p:cxnSp>
        <p:nvCxnSpPr>
          <p:cNvPr id="9" name="Straight Connector 8">
            <a:extLst>
              <a:ext uri="{FF2B5EF4-FFF2-40B4-BE49-F238E27FC236}">
                <a16:creationId xmlns:a16="http://schemas.microsoft.com/office/drawing/2014/main" id="{BA1B8D6B-7318-46D1-B7FC-95BAA3EF9E17}"/>
              </a:ext>
            </a:extLst>
          </p:cNvPr>
          <p:cNvCxnSpPr>
            <a:cxnSpLocks/>
          </p:cNvCxnSpPr>
          <p:nvPr/>
        </p:nvCxnSpPr>
        <p:spPr>
          <a:xfrm flipH="1">
            <a:off x="387271" y="1285585"/>
            <a:ext cx="9131467" cy="0"/>
          </a:xfrm>
          <a:prstGeom prst="line">
            <a:avLst/>
          </a:prstGeom>
          <a:ln w="28575"/>
        </p:spPr>
        <p:style>
          <a:lnRef idx="3">
            <a:schemeClr val="accent5"/>
          </a:lnRef>
          <a:fillRef idx="0">
            <a:schemeClr val="accent5"/>
          </a:fillRef>
          <a:effectRef idx="2">
            <a:schemeClr val="accent5"/>
          </a:effectRef>
          <a:fontRef idx="minor">
            <a:schemeClr val="tx1"/>
          </a:fontRef>
        </p:style>
      </p:cxnSp>
      <p:pic>
        <p:nvPicPr>
          <p:cNvPr id="11" name="Picture 10" descr="Spine, Skeleton, Eddy, Vertebrae, Medical, Human">
            <a:extLst>
              <a:ext uri="{FF2B5EF4-FFF2-40B4-BE49-F238E27FC236}">
                <a16:creationId xmlns:a16="http://schemas.microsoft.com/office/drawing/2014/main" id="{058D0D37-62B9-4F72-AC54-457602000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12" t="1667" r="9320" b="9722"/>
          <a:stretch/>
        </p:blipFill>
        <p:spPr bwMode="auto">
          <a:xfrm>
            <a:off x="6063483" y="1606110"/>
            <a:ext cx="3284677" cy="382573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81234E7-09D8-4A6D-8DD8-89A15F7B3148}"/>
              </a:ext>
            </a:extLst>
          </p:cNvPr>
          <p:cNvSpPr/>
          <p:nvPr/>
        </p:nvSpPr>
        <p:spPr>
          <a:xfrm>
            <a:off x="557840" y="1746670"/>
            <a:ext cx="4849852" cy="392415"/>
          </a:xfrm>
          <a:prstGeom prst="rect">
            <a:avLst/>
          </a:prstGeom>
        </p:spPr>
        <p:txBody>
          <a:bodyPr wrap="square">
            <a:spAutoFit/>
          </a:bodyPr>
          <a:lstStyle/>
          <a:p>
            <a:pPr marL="278594" indent="-278594">
              <a:buFont typeface="Wingdings" panose="05000000000000000000" pitchFamily="2" charset="2"/>
              <a:buChar char="v"/>
            </a:pPr>
            <a:r>
              <a:rPr lang="en-US" sz="1950" b="1" dirty="0">
                <a:solidFill>
                  <a:srgbClr val="FF0000"/>
                </a:solidFill>
                <a:latin typeface="+mj-lt"/>
                <a:ea typeface="Calibri" panose="020F0502020204030204" pitchFamily="34" charset="0"/>
                <a:cs typeface="Microsoft Tai Le" panose="020B0502040204020203" pitchFamily="34" charset="0"/>
              </a:rPr>
              <a:t>Unknown</a:t>
            </a:r>
            <a:r>
              <a:rPr lang="en-US" sz="1950" dirty="0">
                <a:solidFill>
                  <a:srgbClr val="002060"/>
                </a:solidFill>
                <a:latin typeface="+mj-lt"/>
                <a:ea typeface="Calibri" panose="020F0502020204030204" pitchFamily="34" charset="0"/>
                <a:cs typeface="Microsoft Tai Le" panose="020B0502040204020203" pitchFamily="34" charset="0"/>
              </a:rPr>
              <a:t> exact </a:t>
            </a:r>
            <a:r>
              <a:rPr lang="en-US" sz="1950" b="1" dirty="0">
                <a:solidFill>
                  <a:srgbClr val="00B050"/>
                </a:solidFill>
                <a:latin typeface="+mj-lt"/>
                <a:ea typeface="Calibri" panose="020F0502020204030204" pitchFamily="34" charset="0"/>
                <a:cs typeface="Microsoft Tai Le" panose="020B0502040204020203" pitchFamily="34" charset="0"/>
              </a:rPr>
              <a:t>Pathophysiology</a:t>
            </a:r>
            <a:endParaRPr lang="en-US" sz="1950" b="1" dirty="0">
              <a:solidFill>
                <a:srgbClr val="00B050"/>
              </a:solidFill>
              <a:latin typeface="+mj-lt"/>
              <a:cs typeface="Microsoft Tai Le" panose="020B0502040204020203" pitchFamily="34" charset="0"/>
            </a:endParaRPr>
          </a:p>
        </p:txBody>
      </p:sp>
      <p:sp>
        <p:nvSpPr>
          <p:cNvPr id="13" name="Rectangle 12">
            <a:extLst>
              <a:ext uri="{FF2B5EF4-FFF2-40B4-BE49-F238E27FC236}">
                <a16:creationId xmlns:a16="http://schemas.microsoft.com/office/drawing/2014/main" id="{70710285-2CEA-4742-B7AC-72AF89CC9858}"/>
              </a:ext>
            </a:extLst>
          </p:cNvPr>
          <p:cNvSpPr/>
          <p:nvPr/>
        </p:nvSpPr>
        <p:spPr>
          <a:xfrm>
            <a:off x="553704" y="2373539"/>
            <a:ext cx="5356439" cy="1592744"/>
          </a:xfrm>
          <a:prstGeom prst="rect">
            <a:avLst/>
          </a:prstGeom>
        </p:spPr>
        <p:txBody>
          <a:bodyPr wrap="square">
            <a:spAutoFit/>
          </a:bodyPr>
          <a:lstStyle/>
          <a:p>
            <a:pPr marL="232163" indent="-232163" algn="just">
              <a:buFont typeface="Wingdings" panose="05000000000000000000" pitchFamily="2" charset="2"/>
              <a:buChar char="v"/>
            </a:pPr>
            <a:r>
              <a:rPr lang="en-US" sz="2000" b="1" dirty="0">
                <a:solidFill>
                  <a:srgbClr val="FF0000"/>
                </a:solidFill>
                <a:latin typeface="+mj-lt"/>
                <a:ea typeface="Calibri" panose="020F0502020204030204" pitchFamily="34" charset="0"/>
                <a:cs typeface="Microsoft Tai Le" panose="020B0502040204020203" pitchFamily="34" charset="0"/>
              </a:rPr>
              <a:t>Histological Analysis </a:t>
            </a:r>
            <a:r>
              <a:rPr lang="en-US" sz="1950" dirty="0">
                <a:solidFill>
                  <a:srgbClr val="002060"/>
                </a:solidFill>
                <a:latin typeface="+mj-lt"/>
                <a:ea typeface="Calibri" panose="020F0502020204030204" pitchFamily="34" charset="0"/>
                <a:cs typeface="Microsoft Tai Le" panose="020B0502040204020203" pitchFamily="34" charset="0"/>
              </a:rPr>
              <a:t>of the microscopic lesions in the ligaments and the attachment sites to the bone(s) have illustrated </a:t>
            </a:r>
            <a:r>
              <a:rPr lang="en-US" b="1" dirty="0">
                <a:solidFill>
                  <a:srgbClr val="00B050"/>
                </a:solidFill>
                <a:latin typeface="+mj-lt"/>
                <a:ea typeface="Calibri" panose="020F0502020204030204" pitchFamily="34" charset="0"/>
                <a:cs typeface="Microsoft Tai Le" panose="020B0502040204020203" pitchFamily="34" charset="0"/>
              </a:rPr>
              <a:t>Prominent Inflammatory Reactions</a:t>
            </a:r>
            <a:r>
              <a:rPr lang="en-US" sz="1950" b="1" dirty="0">
                <a:solidFill>
                  <a:srgbClr val="FF0000"/>
                </a:solidFill>
                <a:latin typeface="+mj-lt"/>
                <a:ea typeface="Calibri" panose="020F0502020204030204" pitchFamily="34" charset="0"/>
                <a:cs typeface="Microsoft Tai Le" panose="020B0502040204020203" pitchFamily="34" charset="0"/>
              </a:rPr>
              <a:t> </a:t>
            </a:r>
            <a:r>
              <a:rPr lang="en-US" sz="1950" dirty="0">
                <a:solidFill>
                  <a:srgbClr val="002060"/>
                </a:solidFill>
                <a:latin typeface="+mj-lt"/>
                <a:ea typeface="Calibri" panose="020F0502020204030204" pitchFamily="34" charset="0"/>
                <a:cs typeface="Microsoft Tai Le" panose="020B0502040204020203" pitchFamily="34" charset="0"/>
              </a:rPr>
              <a:t>followed by the erosion of the affected bone(s) </a:t>
            </a:r>
            <a:r>
              <a:rPr lang="en-US" sz="1950" dirty="0">
                <a:solidFill>
                  <a:srgbClr val="002060"/>
                </a:solidFill>
                <a:latin typeface="+mj-lt"/>
                <a:cs typeface="Microsoft Tai Le" panose="020B0502040204020203" pitchFamily="34" charset="0"/>
              </a:rPr>
              <a:t>(</a:t>
            </a:r>
            <a:r>
              <a:rPr lang="en-US" sz="1950" i="1" dirty="0">
                <a:solidFill>
                  <a:srgbClr val="002060"/>
                </a:solidFill>
                <a:latin typeface="+mj-lt"/>
                <a:cs typeface="Microsoft Tai Le" panose="020B0502040204020203" pitchFamily="34" charset="0"/>
              </a:rPr>
              <a:t>Ranatunga &amp; Miller, 2014</a:t>
            </a:r>
            <a:r>
              <a:rPr lang="en-US" sz="1950" dirty="0">
                <a:solidFill>
                  <a:srgbClr val="002060"/>
                </a:solidFill>
                <a:latin typeface="+mj-lt"/>
                <a:cs typeface="Microsoft Tai Le" panose="020B0502040204020203" pitchFamily="34" charset="0"/>
              </a:rPr>
              <a:t>)</a:t>
            </a:r>
          </a:p>
        </p:txBody>
      </p:sp>
      <p:sp>
        <p:nvSpPr>
          <p:cNvPr id="15" name="Rectangle 14">
            <a:extLst>
              <a:ext uri="{FF2B5EF4-FFF2-40B4-BE49-F238E27FC236}">
                <a16:creationId xmlns:a16="http://schemas.microsoft.com/office/drawing/2014/main" id="{BA077DF5-F96F-4914-A537-8FD61A671F8D}"/>
              </a:ext>
            </a:extLst>
          </p:cNvPr>
          <p:cNvSpPr/>
          <p:nvPr/>
        </p:nvSpPr>
        <p:spPr>
          <a:xfrm>
            <a:off x="557840" y="4200738"/>
            <a:ext cx="5356438" cy="1231106"/>
          </a:xfrm>
          <a:prstGeom prst="rect">
            <a:avLst/>
          </a:prstGeom>
        </p:spPr>
        <p:txBody>
          <a:bodyPr wrap="square">
            <a:spAutoFit/>
          </a:bodyPr>
          <a:lstStyle/>
          <a:p>
            <a:pPr marL="278594" indent="-278594" algn="just">
              <a:buFont typeface="Wingdings" panose="05000000000000000000" pitchFamily="2" charset="2"/>
              <a:buChar char="v"/>
            </a:pPr>
            <a:r>
              <a:rPr lang="en-US" sz="2000" b="1" dirty="0">
                <a:solidFill>
                  <a:srgbClr val="FF0000"/>
                </a:solidFill>
                <a:latin typeface="+mj-lt"/>
                <a:ea typeface="Calibri" panose="020F0502020204030204" pitchFamily="34" charset="0"/>
                <a:cs typeface="Microsoft Tai Le" panose="020B0502040204020203" pitchFamily="34" charset="0"/>
              </a:rPr>
              <a:t>Biochemistry Findings </a:t>
            </a:r>
            <a:r>
              <a:rPr lang="en-US" dirty="0">
                <a:solidFill>
                  <a:srgbClr val="002060"/>
                </a:solidFill>
                <a:latin typeface="+mj-lt"/>
                <a:ea typeface="Calibri" panose="020F0502020204030204" pitchFamily="34" charset="0"/>
                <a:cs typeface="Microsoft Tai Le" panose="020B0502040204020203" pitchFamily="34" charset="0"/>
              </a:rPr>
              <a:t>tend to be *</a:t>
            </a:r>
            <a:r>
              <a:rPr lang="en-US" b="1" dirty="0">
                <a:solidFill>
                  <a:srgbClr val="00B050"/>
                </a:solidFill>
                <a:latin typeface="+mj-lt"/>
                <a:ea typeface="Calibri" panose="020F0502020204030204" pitchFamily="34" charset="0"/>
                <a:cs typeface="Microsoft Tai Le" panose="020B0502040204020203" pitchFamily="34" charset="0"/>
              </a:rPr>
              <a:t>HLA-B27 Positive Among the Majority </a:t>
            </a:r>
            <a:r>
              <a:rPr lang="en-US" dirty="0">
                <a:solidFill>
                  <a:srgbClr val="002060"/>
                </a:solidFill>
                <a:latin typeface="+mj-lt"/>
                <a:ea typeface="Calibri" panose="020F0502020204030204" pitchFamily="34" charset="0"/>
                <a:cs typeface="Microsoft Tai Le" panose="020B0502040204020203" pitchFamily="34" charset="0"/>
              </a:rPr>
              <a:t>of AS patients (</a:t>
            </a:r>
            <a:r>
              <a:rPr lang="en-US" i="1" dirty="0">
                <a:solidFill>
                  <a:srgbClr val="002060"/>
                </a:solidFill>
                <a:latin typeface="+mj-lt"/>
                <a:ea typeface="Calibri" panose="020F0502020204030204" pitchFamily="34" charset="0"/>
                <a:cs typeface="Microsoft Tai Le" panose="020B0502040204020203" pitchFamily="34" charset="0"/>
              </a:rPr>
              <a:t>Carmen Stolwijk et al., 2012; Edward F. Goljan, MD, 2019; Hopkinsarthritis.org, 2020</a:t>
            </a:r>
            <a:r>
              <a:rPr lang="en-US" dirty="0">
                <a:solidFill>
                  <a:srgbClr val="002060"/>
                </a:solidFill>
                <a:latin typeface="+mj-lt"/>
                <a:ea typeface="Calibri" panose="020F0502020204030204" pitchFamily="34" charset="0"/>
                <a:cs typeface="Microsoft Tai Le" panose="020B0502040204020203" pitchFamily="34" charset="0"/>
              </a:rPr>
              <a:t>)</a:t>
            </a:r>
            <a:endParaRPr lang="en-US" dirty="0">
              <a:solidFill>
                <a:srgbClr val="002060"/>
              </a:solidFill>
              <a:latin typeface="+mj-lt"/>
              <a:cs typeface="Microsoft Tai Le" panose="020B0502040204020203" pitchFamily="34" charset="0"/>
            </a:endParaRPr>
          </a:p>
        </p:txBody>
      </p:sp>
      <p:pic>
        <p:nvPicPr>
          <p:cNvPr id="17" name="Picture 2" descr="Image result for georgian college logo">
            <a:extLst>
              <a:ext uri="{FF2B5EF4-FFF2-40B4-BE49-F238E27FC236}">
                <a16:creationId xmlns:a16="http://schemas.microsoft.com/office/drawing/2014/main" id="{0F00EE05-F8B6-4228-A541-0363214106F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foregroundMark x1="7333" y1="17083" x2="16222" y2="21250"/>
                        <a14:foregroundMark x1="13889" y1="4583" x2="18778" y2="7083"/>
                        <a14:foregroundMark x1="33556" y1="26250" x2="27667" y2="26250"/>
                        <a14:foregroundMark x1="25889" y1="31667" x2="23556" y2="47083"/>
                        <a14:foregroundMark x1="23000" y1="51250" x2="26444" y2="68333"/>
                        <a14:foregroundMark x1="38000" y1="55833" x2="45556" y2="52917"/>
                        <a14:foregroundMark x1="51667" y1="38333" x2="47556" y2="50000"/>
                        <a14:foregroundMark x1="59333" y1="42500" x2="59333" y2="62917"/>
                        <a14:foregroundMark x1="68778" y1="39167" x2="65889" y2="52917"/>
                        <a14:foregroundMark x1="66222" y1="65000" x2="68556" y2="71250"/>
                        <a14:foregroundMark x1="76556" y1="43750" x2="76556" y2="57500"/>
                        <a14:foregroundMark x1="77111" y1="25417" x2="77111" y2="25417"/>
                        <a14:foregroundMark x1="81444" y1="57083" x2="81333" y2="69583"/>
                        <a14:foregroundMark x1="91333" y1="43750" x2="91556" y2="62917"/>
                        <a14:foregroundMark x1="94667" y1="42083" x2="97778" y2="41667"/>
                      </a14:backgroundRemoval>
                    </a14:imgEffect>
                  </a14:imgLayer>
                </a14:imgProps>
              </a:ext>
              <a:ext uri="{28A0092B-C50C-407E-A947-70E740481C1C}">
                <a14:useLocalDpi xmlns:a14="http://schemas.microsoft.com/office/drawing/2010/main" val="0"/>
              </a:ext>
            </a:extLst>
          </a:blip>
          <a:srcRect/>
          <a:stretch>
            <a:fillRect/>
          </a:stretch>
        </p:blipFill>
        <p:spPr bwMode="auto">
          <a:xfrm>
            <a:off x="222406" y="6267490"/>
            <a:ext cx="966850" cy="25782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2D3AEDC-71BA-4E42-B93E-E5D285038E54}"/>
              </a:ext>
            </a:extLst>
          </p:cNvPr>
          <p:cNvPicPr>
            <a:picLocks noChangeAspect="1"/>
          </p:cNvPicPr>
          <p:nvPr/>
        </p:nvPicPr>
        <p:blipFill>
          <a:blip r:embed="rId8"/>
          <a:stretch>
            <a:fillRect/>
          </a:stretch>
        </p:blipFill>
        <p:spPr>
          <a:xfrm>
            <a:off x="7755381" y="153221"/>
            <a:ext cx="786142" cy="4607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a:extLst>
              <a:ext uri="{FF2B5EF4-FFF2-40B4-BE49-F238E27FC236}">
                <a16:creationId xmlns:a16="http://schemas.microsoft.com/office/drawing/2014/main" id="{6F6EAF25-1D21-4BCB-9B6B-315C4024C953}"/>
              </a:ext>
            </a:extLst>
          </p:cNvPr>
          <p:cNvPicPr>
            <a:picLocks noChangeAspect="1"/>
          </p:cNvPicPr>
          <p:nvPr/>
        </p:nvPicPr>
        <p:blipFill>
          <a:blip r:embed="rId9"/>
          <a:stretch>
            <a:fillRect/>
          </a:stretch>
        </p:blipFill>
        <p:spPr>
          <a:xfrm>
            <a:off x="8628746" y="167569"/>
            <a:ext cx="889992" cy="460781"/>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2E7B7BEF-006F-44C0-87E2-C486177EE3FC}"/>
              </a:ext>
            </a:extLst>
          </p:cNvPr>
          <p:cNvSpPr/>
          <p:nvPr/>
        </p:nvSpPr>
        <p:spPr>
          <a:xfrm>
            <a:off x="4682417" y="6212020"/>
            <a:ext cx="5001177" cy="307777"/>
          </a:xfrm>
          <a:prstGeom prst="rect">
            <a:avLst/>
          </a:prstGeom>
        </p:spPr>
        <p:txBody>
          <a:bodyPr wrap="none">
            <a:spAutoFit/>
          </a:bodyPr>
          <a:lstStyle/>
          <a:p>
            <a:r>
              <a:rPr lang="en-US" sz="1400" b="1" dirty="0">
                <a:solidFill>
                  <a:srgbClr val="00B050"/>
                </a:solidFill>
                <a:ea typeface="Calibri" panose="020F0502020204030204" pitchFamily="34" charset="0"/>
                <a:cs typeface="Microsoft Tai Le" panose="020B0502040204020203" pitchFamily="34" charset="0"/>
              </a:rPr>
              <a:t>*</a:t>
            </a:r>
            <a:r>
              <a:rPr lang="en-US" sz="1400" b="1" i="1" dirty="0">
                <a:solidFill>
                  <a:srgbClr val="00B050"/>
                </a:solidFill>
                <a:ea typeface="Calibri" panose="020F0502020204030204" pitchFamily="34" charset="0"/>
                <a:cs typeface="Microsoft Tai Le" panose="020B0502040204020203" pitchFamily="34" charset="0"/>
              </a:rPr>
              <a:t>HLA = </a:t>
            </a:r>
            <a:r>
              <a:rPr lang="en-US" sz="1400" i="1" dirty="0">
                <a:solidFill>
                  <a:srgbClr val="002060"/>
                </a:solidFill>
              </a:rPr>
              <a:t>The major Histocompability complex class 1 Antigen </a:t>
            </a:r>
          </a:p>
        </p:txBody>
      </p:sp>
    </p:spTree>
    <p:extLst>
      <p:ext uri="{BB962C8B-B14F-4D97-AF65-F5344CB8AC3E}">
        <p14:creationId xmlns:p14="http://schemas.microsoft.com/office/powerpoint/2010/main" val="7708328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5"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03A09-A508-4BC6-8EC7-337FE222DDAC}"/>
              </a:ext>
            </a:extLst>
          </p:cNvPr>
          <p:cNvGrpSpPr/>
          <p:nvPr/>
        </p:nvGrpSpPr>
        <p:grpSpPr>
          <a:xfrm>
            <a:off x="82406" y="751290"/>
            <a:ext cx="722461" cy="536179"/>
            <a:chOff x="2968444" y="3953957"/>
            <a:chExt cx="1712654" cy="1192232"/>
          </a:xfrm>
        </p:grpSpPr>
        <p:pic>
          <p:nvPicPr>
            <p:cNvPr id="3" name="Picture 2">
              <a:extLst>
                <a:ext uri="{FF2B5EF4-FFF2-40B4-BE49-F238E27FC236}">
                  <a16:creationId xmlns:a16="http://schemas.microsoft.com/office/drawing/2014/main" id="{8B095B96-B356-4D15-B67F-E3B07A95F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27460" flipH="1">
              <a:off x="2968444" y="3953957"/>
              <a:ext cx="1712654" cy="1192232"/>
            </a:xfrm>
            <a:prstGeom prst="rect">
              <a:avLst/>
            </a:prstGeom>
          </p:spPr>
        </p:pic>
        <p:pic>
          <p:nvPicPr>
            <p:cNvPr id="4" name="Picture 2" descr="Art, Floral, Flower, Leaf, Leaves, Plant, Red, Rose">
              <a:extLst>
                <a:ext uri="{FF2B5EF4-FFF2-40B4-BE49-F238E27FC236}">
                  <a16:creationId xmlns:a16="http://schemas.microsoft.com/office/drawing/2014/main" id="{9490BA6F-F541-4A44-8B71-E8A8227C9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25212" flipH="1">
              <a:off x="4141284" y="4019550"/>
              <a:ext cx="259265" cy="39052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59919184-56F4-41CE-8F8B-660DC6334A2E}"/>
              </a:ext>
            </a:extLst>
          </p:cNvPr>
          <p:cNvSpPr txBox="1"/>
          <p:nvPr/>
        </p:nvSpPr>
        <p:spPr>
          <a:xfrm>
            <a:off x="2980345" y="591338"/>
            <a:ext cx="3945311" cy="1208023"/>
          </a:xfrm>
          <a:prstGeom prst="rect">
            <a:avLst/>
          </a:prstGeom>
          <a:noFill/>
        </p:spPr>
        <p:txBody>
          <a:bodyPr wrap="none" rtlCol="0">
            <a:spAutoFit/>
          </a:bodyPr>
          <a:lstStyle/>
          <a:p>
            <a:r>
              <a:rPr lang="en-US" sz="4000" b="1" dirty="0">
                <a:solidFill>
                  <a:srgbClr val="FF000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AS - </a:t>
            </a:r>
            <a:r>
              <a:rPr lang="en-US" sz="4000" b="1" dirty="0">
                <a:solidFill>
                  <a:srgbClr val="00B0F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Diagnosis</a:t>
            </a:r>
            <a:r>
              <a:rPr lang="en-US" sz="4000" b="1" dirty="0">
                <a:solidFill>
                  <a:srgbClr val="FF000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 </a:t>
            </a:r>
          </a:p>
          <a:p>
            <a:endParaRPr lang="en-US" sz="3250" dirty="0">
              <a:solidFill>
                <a:srgbClr val="F60600"/>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BA1B8D6B-7318-46D1-B7FC-95BAA3EF9E17}"/>
              </a:ext>
            </a:extLst>
          </p:cNvPr>
          <p:cNvCxnSpPr>
            <a:cxnSpLocks/>
          </p:cNvCxnSpPr>
          <p:nvPr/>
        </p:nvCxnSpPr>
        <p:spPr>
          <a:xfrm flipH="1">
            <a:off x="387271" y="1285585"/>
            <a:ext cx="9131467" cy="0"/>
          </a:xfrm>
          <a:prstGeom prst="line">
            <a:avLst/>
          </a:prstGeom>
          <a:ln w="28575"/>
        </p:spPr>
        <p:style>
          <a:lnRef idx="3">
            <a:schemeClr val="accent5"/>
          </a:lnRef>
          <a:fillRef idx="0">
            <a:schemeClr val="accent5"/>
          </a:fillRef>
          <a:effectRef idx="2">
            <a:schemeClr val="accent5"/>
          </a:effectRef>
          <a:fontRef idx="minor">
            <a:schemeClr val="tx1"/>
          </a:fontRef>
        </p:style>
      </p:cxnSp>
      <p:pic>
        <p:nvPicPr>
          <p:cNvPr id="13" name="Picture 12" descr="Move, Hand, Pain, Healing, Physiotherapy, Wellness">
            <a:extLst>
              <a:ext uri="{FF2B5EF4-FFF2-40B4-BE49-F238E27FC236}">
                <a16:creationId xmlns:a16="http://schemas.microsoft.com/office/drawing/2014/main" id="{5AD491B9-6E11-41BD-9B22-6F81CB82E3C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77848" y="2114449"/>
            <a:ext cx="3240890" cy="3143333"/>
          </a:xfrm>
          <a:prstGeom prst="rect">
            <a:avLst/>
          </a:prstGeom>
          <a:ln>
            <a:noFill/>
          </a:ln>
          <a:effectLst>
            <a:softEdge rad="112500"/>
          </a:effectLst>
        </p:spPr>
      </p:pic>
      <p:sp>
        <p:nvSpPr>
          <p:cNvPr id="14" name="Rectangle 13">
            <a:extLst>
              <a:ext uri="{FF2B5EF4-FFF2-40B4-BE49-F238E27FC236}">
                <a16:creationId xmlns:a16="http://schemas.microsoft.com/office/drawing/2014/main" id="{0EEB6AB5-E55E-4D60-A802-571E944EB8BD}"/>
              </a:ext>
            </a:extLst>
          </p:cNvPr>
          <p:cNvSpPr/>
          <p:nvPr/>
        </p:nvSpPr>
        <p:spPr>
          <a:xfrm>
            <a:off x="557840" y="1787765"/>
            <a:ext cx="5586975" cy="923330"/>
          </a:xfrm>
          <a:prstGeom prst="rect">
            <a:avLst/>
          </a:prstGeom>
        </p:spPr>
        <p:txBody>
          <a:bodyPr wrap="square">
            <a:spAutoFit/>
          </a:bodyPr>
          <a:lstStyle/>
          <a:p>
            <a:pPr marL="232163" indent="-232163">
              <a:buFont typeface="Wingdings" panose="05000000000000000000" pitchFamily="2" charset="2"/>
              <a:buChar char="v"/>
            </a:pPr>
            <a:r>
              <a:rPr lang="en-US" b="1" dirty="0">
                <a:solidFill>
                  <a:srgbClr val="F606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C</a:t>
            </a:r>
            <a:r>
              <a:rPr lang="en-US" dirty="0">
                <a:solidFill>
                  <a:srgbClr val="002060"/>
                </a:solidFill>
                <a:latin typeface="Times New Roman" panose="02020603050405020304" pitchFamily="18" charset="0"/>
                <a:ea typeface="Calibri" panose="020F0502020204030204" pitchFamily="34" charset="0"/>
              </a:rPr>
              <a:t>hief </a:t>
            </a:r>
            <a:r>
              <a:rPr lang="en-US" b="1" dirty="0">
                <a:solidFill>
                  <a:srgbClr val="F606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C</a:t>
            </a:r>
            <a:r>
              <a:rPr lang="en-US" dirty="0">
                <a:solidFill>
                  <a:srgbClr val="002060"/>
                </a:solidFill>
                <a:latin typeface="Times New Roman" panose="02020603050405020304" pitchFamily="18" charset="0"/>
                <a:ea typeface="Calibri" panose="020F0502020204030204" pitchFamily="34" charset="0"/>
              </a:rPr>
              <a:t>omplaints: </a:t>
            </a:r>
            <a:r>
              <a:rPr lang="en-US" b="1" dirty="0">
                <a:solidFill>
                  <a:srgbClr val="00B050"/>
                </a:solidFill>
                <a:latin typeface="Times New Roman" panose="02020603050405020304" pitchFamily="18" charset="0"/>
                <a:ea typeface="Calibri" panose="020F0502020204030204" pitchFamily="34" charset="0"/>
              </a:rPr>
              <a:t>Morning Stiffness</a:t>
            </a:r>
            <a:r>
              <a:rPr lang="en-US" dirty="0">
                <a:solidFill>
                  <a:srgbClr val="002060"/>
                </a:solidFill>
                <a:latin typeface="Times New Roman" panose="02020603050405020304" pitchFamily="18" charset="0"/>
                <a:ea typeface="Calibri" panose="020F0502020204030204" pitchFamily="34" charset="0"/>
              </a:rPr>
              <a:t>, </a:t>
            </a:r>
            <a:r>
              <a:rPr lang="en-US" b="1" dirty="0">
                <a:solidFill>
                  <a:srgbClr val="00B050"/>
                </a:solidFill>
                <a:latin typeface="Times New Roman" panose="02020603050405020304" pitchFamily="18" charset="0"/>
                <a:ea typeface="Calibri" panose="020F0502020204030204" pitchFamily="34" charset="0"/>
              </a:rPr>
              <a:t>Lower Back Pain over than three months</a:t>
            </a:r>
            <a:r>
              <a:rPr lang="en-US" dirty="0">
                <a:solidFill>
                  <a:srgbClr val="002060"/>
                </a:solidFill>
                <a:latin typeface="Times New Roman" panose="02020603050405020304" pitchFamily="18" charset="0"/>
                <a:ea typeface="Calibri" panose="020F0502020204030204" pitchFamily="34" charset="0"/>
              </a:rPr>
              <a:t> which </a:t>
            </a:r>
            <a:r>
              <a:rPr lang="en-US" b="1" dirty="0">
                <a:solidFill>
                  <a:srgbClr val="FF0000"/>
                </a:solidFill>
                <a:latin typeface="Times New Roman" panose="02020603050405020304" pitchFamily="18" charset="0"/>
                <a:ea typeface="Calibri" panose="020F0502020204030204" pitchFamily="34" charset="0"/>
              </a:rPr>
              <a:t>Improves with Exercise</a:t>
            </a:r>
            <a:r>
              <a:rPr lang="en-US" dirty="0">
                <a:solidFill>
                  <a:srgbClr val="002060"/>
                </a:solidFill>
                <a:latin typeface="Times New Roman" panose="02020603050405020304" pitchFamily="18" charset="0"/>
                <a:ea typeface="Calibri" panose="020F0502020204030204" pitchFamily="34" charset="0"/>
              </a:rPr>
              <a:t>)</a:t>
            </a:r>
          </a:p>
        </p:txBody>
      </p:sp>
      <p:sp>
        <p:nvSpPr>
          <p:cNvPr id="15" name="Rectangle 14">
            <a:extLst>
              <a:ext uri="{FF2B5EF4-FFF2-40B4-BE49-F238E27FC236}">
                <a16:creationId xmlns:a16="http://schemas.microsoft.com/office/drawing/2014/main" id="{43585EED-A29B-4E50-91CB-064FE73F82C6}"/>
              </a:ext>
            </a:extLst>
          </p:cNvPr>
          <p:cNvSpPr/>
          <p:nvPr/>
        </p:nvSpPr>
        <p:spPr>
          <a:xfrm>
            <a:off x="631837" y="5121340"/>
            <a:ext cx="5701185" cy="646331"/>
          </a:xfrm>
          <a:prstGeom prst="rect">
            <a:avLst/>
          </a:prstGeom>
        </p:spPr>
        <p:txBody>
          <a:bodyPr wrap="square">
            <a:spAutoFit/>
          </a:bodyPr>
          <a:lstStyle/>
          <a:p>
            <a:pPr marL="232163" indent="-232163">
              <a:buFont typeface="Wingdings" panose="05000000000000000000" pitchFamily="2" charset="2"/>
              <a:buChar char="v"/>
            </a:pPr>
            <a:r>
              <a:rPr lang="en-US" dirty="0">
                <a:solidFill>
                  <a:srgbClr val="002060"/>
                </a:solidFill>
                <a:latin typeface="Times New Roman" panose="02020603050405020304" pitchFamily="18" charset="0"/>
                <a:ea typeface="Calibri" panose="020F0502020204030204" pitchFamily="34" charset="0"/>
              </a:rPr>
              <a:t>Can be associated with </a:t>
            </a:r>
            <a:r>
              <a:rPr lang="en-US" b="1" dirty="0">
                <a:solidFill>
                  <a:srgbClr val="00B050"/>
                </a:solidFill>
                <a:latin typeface="Times New Roman" panose="02020603050405020304" pitchFamily="18" charset="0"/>
                <a:ea typeface="Calibri" panose="020F0502020204030204" pitchFamily="34" charset="0"/>
              </a:rPr>
              <a:t>Extra- Articular</a:t>
            </a:r>
            <a:r>
              <a:rPr lang="en-US" dirty="0">
                <a:solidFill>
                  <a:srgbClr val="002060"/>
                </a:solidFill>
                <a:latin typeface="Times New Roman" panose="02020603050405020304" pitchFamily="18" charset="0"/>
                <a:ea typeface="Calibri" panose="020F0502020204030204" pitchFamily="34" charset="0"/>
              </a:rPr>
              <a:t>, </a:t>
            </a:r>
            <a:r>
              <a:rPr lang="en-US" b="1" dirty="0">
                <a:solidFill>
                  <a:srgbClr val="00B050"/>
                </a:solidFill>
                <a:latin typeface="Times New Roman" panose="02020603050405020304" pitchFamily="18" charset="0"/>
                <a:ea typeface="Calibri" panose="020F0502020204030204" pitchFamily="34" charset="0"/>
              </a:rPr>
              <a:t>Multi-Systemic </a:t>
            </a:r>
            <a:r>
              <a:rPr lang="en-US" dirty="0">
                <a:solidFill>
                  <a:srgbClr val="002060"/>
                </a:solidFill>
                <a:latin typeface="Times New Roman" panose="02020603050405020304" pitchFamily="18" charset="0"/>
                <a:ea typeface="Calibri" panose="020F0502020204030204" pitchFamily="34" charset="0"/>
              </a:rPr>
              <a:t>manifestations (i.e. involvement of the liver) </a:t>
            </a:r>
            <a:endParaRPr lang="en-US" dirty="0">
              <a:solidFill>
                <a:srgbClr val="002060"/>
              </a:solidFill>
            </a:endParaRPr>
          </a:p>
        </p:txBody>
      </p:sp>
      <p:sp>
        <p:nvSpPr>
          <p:cNvPr id="16" name="Rectangle 15">
            <a:extLst>
              <a:ext uri="{FF2B5EF4-FFF2-40B4-BE49-F238E27FC236}">
                <a16:creationId xmlns:a16="http://schemas.microsoft.com/office/drawing/2014/main" id="{2EE5FDDE-828D-4C62-ABFF-4840266AEFF9}"/>
              </a:ext>
            </a:extLst>
          </p:cNvPr>
          <p:cNvSpPr/>
          <p:nvPr/>
        </p:nvSpPr>
        <p:spPr>
          <a:xfrm>
            <a:off x="523381" y="2739655"/>
            <a:ext cx="5621434" cy="2339102"/>
          </a:xfrm>
          <a:prstGeom prst="rect">
            <a:avLst/>
          </a:prstGeom>
        </p:spPr>
        <p:txBody>
          <a:bodyPr wrap="square">
            <a:spAutoFit/>
          </a:bodyPr>
          <a:lstStyle/>
          <a:p>
            <a:pPr marL="232163" indent="-232163">
              <a:buFont typeface="Wingdings" panose="05000000000000000000" pitchFamily="2" charset="2"/>
              <a:buChar char="v"/>
            </a:pPr>
            <a:r>
              <a:rPr lang="en-US" dirty="0">
                <a:solidFill>
                  <a:srgbClr val="002060"/>
                </a:solidFill>
                <a:latin typeface="+mj-lt"/>
                <a:ea typeface="Calibri" panose="020F0502020204030204" pitchFamily="34" charset="0"/>
              </a:rPr>
              <a:t> Diagnosis based on </a:t>
            </a:r>
            <a:r>
              <a:rPr lang="en-US" b="1" i="1" dirty="0">
                <a:solidFill>
                  <a:srgbClr val="F60600"/>
                </a:solidFill>
                <a:latin typeface="+mj-lt"/>
                <a:ea typeface="Calibri" panose="020F0502020204030204" pitchFamily="34" charset="0"/>
              </a:rPr>
              <a:t>The New York Diagnostic Criteria:</a:t>
            </a:r>
          </a:p>
          <a:p>
            <a:pPr marL="650054" lvl="1" indent="-278594" algn="just">
              <a:buFont typeface="Wingdings" panose="05000000000000000000" pitchFamily="2" charset="2"/>
              <a:buChar char="ü"/>
            </a:pPr>
            <a:r>
              <a:rPr lang="en-US" sz="1600" b="1" dirty="0">
                <a:solidFill>
                  <a:srgbClr val="00B050"/>
                </a:solidFill>
                <a:latin typeface="+mj-lt"/>
                <a:ea typeface="Calibri" panose="020F0502020204030204" pitchFamily="34" charset="0"/>
              </a:rPr>
              <a:t>At least </a:t>
            </a:r>
            <a:r>
              <a:rPr lang="en-US" sz="1600" b="1" dirty="0">
                <a:solidFill>
                  <a:srgbClr val="F60600"/>
                </a:solidFill>
                <a:latin typeface="+mj-lt"/>
                <a:ea typeface="Calibri" panose="020F0502020204030204" pitchFamily="34" charset="0"/>
              </a:rPr>
              <a:t>ONE</a:t>
            </a:r>
            <a:r>
              <a:rPr lang="en-US" sz="1600" dirty="0">
                <a:solidFill>
                  <a:srgbClr val="F60600"/>
                </a:solidFill>
                <a:latin typeface="+mj-lt"/>
                <a:ea typeface="Calibri" panose="020F0502020204030204" pitchFamily="34" charset="0"/>
              </a:rPr>
              <a:t> </a:t>
            </a:r>
            <a:r>
              <a:rPr lang="en-US" sz="1600" b="1" dirty="0">
                <a:solidFill>
                  <a:srgbClr val="00B050"/>
                </a:solidFill>
                <a:latin typeface="+mj-lt"/>
                <a:ea typeface="Calibri" panose="020F0502020204030204" pitchFamily="34" charset="0"/>
              </a:rPr>
              <a:t>Radiological Finding </a:t>
            </a:r>
            <a:r>
              <a:rPr lang="en-US" sz="1600" dirty="0">
                <a:solidFill>
                  <a:srgbClr val="002060"/>
                </a:solidFill>
                <a:latin typeface="+mj-lt"/>
                <a:ea typeface="Calibri" panose="020F0502020204030204" pitchFamily="34" charset="0"/>
              </a:rPr>
              <a:t>(e.g. ‘bilateral sacroiliitis grade ≥ 2, or unilateral sacroiliitis grade 3 to 4’) </a:t>
            </a:r>
          </a:p>
          <a:p>
            <a:pPr marL="650054" lvl="1" indent="-278594" algn="just">
              <a:buFont typeface="Wingdings" panose="05000000000000000000" pitchFamily="2" charset="2"/>
              <a:buChar char="ü"/>
            </a:pPr>
            <a:r>
              <a:rPr lang="en-US" sz="1600" b="1" i="1" dirty="0">
                <a:solidFill>
                  <a:srgbClr val="F60600"/>
                </a:solidFill>
                <a:latin typeface="+mj-lt"/>
                <a:ea typeface="Calibri" panose="020F0502020204030204" pitchFamily="34" charset="0"/>
              </a:rPr>
              <a:t>One Clinical Criterion</a:t>
            </a:r>
            <a:r>
              <a:rPr lang="en-US" sz="1600" dirty="0">
                <a:solidFill>
                  <a:srgbClr val="F60600"/>
                </a:solidFill>
                <a:latin typeface="+mj-lt"/>
                <a:ea typeface="Calibri" panose="020F0502020204030204" pitchFamily="34" charset="0"/>
              </a:rPr>
              <a:t> </a:t>
            </a:r>
            <a:r>
              <a:rPr lang="en-US" sz="1600" dirty="0">
                <a:solidFill>
                  <a:srgbClr val="002060"/>
                </a:solidFill>
                <a:latin typeface="+mj-lt"/>
                <a:ea typeface="Calibri" panose="020F0502020204030204" pitchFamily="34" charset="0"/>
              </a:rPr>
              <a:t>(i.e. </a:t>
            </a:r>
            <a:r>
              <a:rPr lang="en-US" sz="1600" b="1" dirty="0">
                <a:solidFill>
                  <a:srgbClr val="00B050"/>
                </a:solidFill>
                <a:latin typeface="+mj-lt"/>
                <a:ea typeface="Calibri" panose="020F0502020204030204" pitchFamily="34" charset="0"/>
              </a:rPr>
              <a:t>‘Lower Back Pain </a:t>
            </a:r>
            <a:r>
              <a:rPr lang="en-US" sz="1600" dirty="0">
                <a:solidFill>
                  <a:srgbClr val="002060"/>
                </a:solidFill>
                <a:latin typeface="+mj-lt"/>
                <a:ea typeface="Calibri" panose="020F0502020204030204" pitchFamily="34" charset="0"/>
              </a:rPr>
              <a:t>and </a:t>
            </a:r>
            <a:r>
              <a:rPr lang="en-US" sz="1600" b="1" dirty="0">
                <a:solidFill>
                  <a:srgbClr val="00B050"/>
                </a:solidFill>
                <a:latin typeface="+mj-lt"/>
                <a:ea typeface="Calibri" panose="020F0502020204030204" pitchFamily="34" charset="0"/>
              </a:rPr>
              <a:t>Morning stiffness over than three months </a:t>
            </a:r>
            <a:r>
              <a:rPr lang="en-US" sz="1600" dirty="0">
                <a:solidFill>
                  <a:srgbClr val="002060"/>
                </a:solidFill>
                <a:latin typeface="+mj-lt"/>
                <a:ea typeface="Calibri" panose="020F0502020204030204" pitchFamily="34" charset="0"/>
              </a:rPr>
              <a:t>which </a:t>
            </a:r>
            <a:r>
              <a:rPr lang="en-US" sz="1600" b="1" dirty="0">
                <a:solidFill>
                  <a:srgbClr val="00B050"/>
                </a:solidFill>
                <a:latin typeface="+mj-lt"/>
                <a:ea typeface="Calibri" panose="020F0502020204030204" pitchFamily="34" charset="0"/>
              </a:rPr>
              <a:t>improves by Physical Activity</a:t>
            </a:r>
            <a:r>
              <a:rPr lang="en-US" sz="1600" dirty="0">
                <a:solidFill>
                  <a:srgbClr val="002060"/>
                </a:solidFill>
                <a:latin typeface="+mj-lt"/>
                <a:ea typeface="Calibri" panose="020F0502020204030204" pitchFamily="34" charset="0"/>
              </a:rPr>
              <a:t>, limited forward and lateral motion of the spine’) (</a:t>
            </a:r>
            <a:r>
              <a:rPr lang="en-US" sz="1600" i="1" dirty="0">
                <a:solidFill>
                  <a:srgbClr val="002060"/>
                </a:solidFill>
                <a:latin typeface="+mj-lt"/>
              </a:rPr>
              <a:t>Spondylitis Association of America, 2020; Ranatunga &amp; Miller, 2014</a:t>
            </a:r>
            <a:r>
              <a:rPr lang="en-US" sz="1600" dirty="0">
                <a:solidFill>
                  <a:srgbClr val="002060"/>
                </a:solidFill>
                <a:latin typeface="+mj-lt"/>
              </a:rPr>
              <a:t>)</a:t>
            </a:r>
          </a:p>
        </p:txBody>
      </p:sp>
      <p:pic>
        <p:nvPicPr>
          <p:cNvPr id="19" name="Picture 2" descr="Image result for georgian college logo">
            <a:extLst>
              <a:ext uri="{FF2B5EF4-FFF2-40B4-BE49-F238E27FC236}">
                <a16:creationId xmlns:a16="http://schemas.microsoft.com/office/drawing/2014/main" id="{03F6EA3D-E5CD-46B4-83B4-4E58DC2CBCF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foregroundMark x1="7333" y1="17083" x2="16222" y2="21250"/>
                        <a14:foregroundMark x1="13889" y1="4583" x2="18778" y2="7083"/>
                        <a14:foregroundMark x1="33556" y1="26250" x2="27667" y2="26250"/>
                        <a14:foregroundMark x1="25889" y1="31667" x2="23556" y2="47083"/>
                        <a14:foregroundMark x1="23000" y1="51250" x2="26444" y2="68333"/>
                        <a14:foregroundMark x1="38000" y1="55833" x2="45556" y2="52917"/>
                        <a14:foregroundMark x1="51667" y1="38333" x2="47556" y2="50000"/>
                        <a14:foregroundMark x1="59333" y1="42500" x2="59333" y2="62917"/>
                        <a14:foregroundMark x1="68778" y1="39167" x2="65889" y2="52917"/>
                        <a14:foregroundMark x1="66222" y1="65000" x2="68556" y2="71250"/>
                        <a14:foregroundMark x1="76556" y1="43750" x2="76556" y2="57500"/>
                        <a14:foregroundMark x1="77111" y1="25417" x2="77111" y2="25417"/>
                        <a14:foregroundMark x1="81444" y1="57083" x2="81333" y2="69583"/>
                        <a14:foregroundMark x1="91333" y1="43750" x2="91556" y2="62917"/>
                        <a14:foregroundMark x1="94667" y1="42083" x2="97778" y2="41667"/>
                      </a14:backgroundRemoval>
                    </a14:imgEffect>
                  </a14:imgLayer>
                </a14:imgProps>
              </a:ext>
              <a:ext uri="{28A0092B-C50C-407E-A947-70E740481C1C}">
                <a14:useLocalDpi xmlns:a14="http://schemas.microsoft.com/office/drawing/2010/main" val="0"/>
              </a:ext>
            </a:extLst>
          </a:blip>
          <a:srcRect/>
          <a:stretch>
            <a:fillRect/>
          </a:stretch>
        </p:blipFill>
        <p:spPr bwMode="auto">
          <a:xfrm>
            <a:off x="222406" y="6267490"/>
            <a:ext cx="966850" cy="25782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705179FA-CD58-42F4-AA1A-F29B5FB1FFC9}"/>
              </a:ext>
            </a:extLst>
          </p:cNvPr>
          <p:cNvPicPr>
            <a:picLocks noChangeAspect="1"/>
          </p:cNvPicPr>
          <p:nvPr/>
        </p:nvPicPr>
        <p:blipFill>
          <a:blip r:embed="rId8"/>
          <a:stretch>
            <a:fillRect/>
          </a:stretch>
        </p:blipFill>
        <p:spPr>
          <a:xfrm>
            <a:off x="7755381" y="153221"/>
            <a:ext cx="786142" cy="4607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 name="Picture 20">
            <a:extLst>
              <a:ext uri="{FF2B5EF4-FFF2-40B4-BE49-F238E27FC236}">
                <a16:creationId xmlns:a16="http://schemas.microsoft.com/office/drawing/2014/main" id="{0B6EE7F9-9AD6-45C7-B221-E5D01C3133B1}"/>
              </a:ext>
            </a:extLst>
          </p:cNvPr>
          <p:cNvPicPr>
            <a:picLocks noChangeAspect="1"/>
          </p:cNvPicPr>
          <p:nvPr/>
        </p:nvPicPr>
        <p:blipFill>
          <a:blip r:embed="rId9"/>
          <a:stretch>
            <a:fillRect/>
          </a:stretch>
        </p:blipFill>
        <p:spPr>
          <a:xfrm>
            <a:off x="8628746" y="167569"/>
            <a:ext cx="889992" cy="4607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13497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03A09-A508-4BC6-8EC7-337FE222DDAC}"/>
              </a:ext>
            </a:extLst>
          </p:cNvPr>
          <p:cNvGrpSpPr/>
          <p:nvPr/>
        </p:nvGrpSpPr>
        <p:grpSpPr>
          <a:xfrm>
            <a:off x="82406" y="751290"/>
            <a:ext cx="722461" cy="536179"/>
            <a:chOff x="2968444" y="3953957"/>
            <a:chExt cx="1712654" cy="1192232"/>
          </a:xfrm>
        </p:grpSpPr>
        <p:pic>
          <p:nvPicPr>
            <p:cNvPr id="3" name="Picture 2">
              <a:extLst>
                <a:ext uri="{FF2B5EF4-FFF2-40B4-BE49-F238E27FC236}">
                  <a16:creationId xmlns:a16="http://schemas.microsoft.com/office/drawing/2014/main" id="{8B095B96-B356-4D15-B67F-E3B07A95F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27460" flipH="1">
              <a:off x="2968444" y="3953957"/>
              <a:ext cx="1712654" cy="1192232"/>
            </a:xfrm>
            <a:prstGeom prst="rect">
              <a:avLst/>
            </a:prstGeom>
          </p:spPr>
        </p:pic>
        <p:pic>
          <p:nvPicPr>
            <p:cNvPr id="4" name="Picture 2" descr="Art, Floral, Flower, Leaf, Leaves, Plant, Red, Rose">
              <a:extLst>
                <a:ext uri="{FF2B5EF4-FFF2-40B4-BE49-F238E27FC236}">
                  <a16:creationId xmlns:a16="http://schemas.microsoft.com/office/drawing/2014/main" id="{9490BA6F-F541-4A44-8B71-E8A8227C9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25212" flipH="1">
              <a:off x="4141284" y="4019550"/>
              <a:ext cx="259265" cy="3905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Straight Connector 8">
            <a:extLst>
              <a:ext uri="{FF2B5EF4-FFF2-40B4-BE49-F238E27FC236}">
                <a16:creationId xmlns:a16="http://schemas.microsoft.com/office/drawing/2014/main" id="{BA1B8D6B-7318-46D1-B7FC-95BAA3EF9E17}"/>
              </a:ext>
            </a:extLst>
          </p:cNvPr>
          <p:cNvCxnSpPr>
            <a:cxnSpLocks/>
          </p:cNvCxnSpPr>
          <p:nvPr/>
        </p:nvCxnSpPr>
        <p:spPr>
          <a:xfrm flipH="1">
            <a:off x="387271" y="1285585"/>
            <a:ext cx="9131467" cy="0"/>
          </a:xfrm>
          <a:prstGeom prst="line">
            <a:avLst/>
          </a:prstGeom>
          <a:ln w="28575"/>
        </p:spPr>
        <p:style>
          <a:lnRef idx="3">
            <a:schemeClr val="accent5"/>
          </a:lnRef>
          <a:fillRef idx="0">
            <a:schemeClr val="accent5"/>
          </a:fillRef>
          <a:effectRef idx="2">
            <a:schemeClr val="accent5"/>
          </a:effectRef>
          <a:fontRef idx="minor">
            <a:schemeClr val="tx1"/>
          </a:fontRef>
        </p:style>
      </p:cxnSp>
      <p:pic>
        <p:nvPicPr>
          <p:cNvPr id="5122" name="Picture 2" descr="Female Doctor, Healthcare And Medicine">
            <a:extLst>
              <a:ext uri="{FF2B5EF4-FFF2-40B4-BE49-F238E27FC236}">
                <a16:creationId xmlns:a16="http://schemas.microsoft.com/office/drawing/2014/main" id="{E8FE8FCC-7B83-4CC2-84E6-4B91C1DDA7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806" r="11389"/>
          <a:stretch/>
        </p:blipFill>
        <p:spPr bwMode="auto">
          <a:xfrm>
            <a:off x="6719453" y="1942821"/>
            <a:ext cx="2628704" cy="37957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C6AA827-9040-4A41-987B-B6B084A62333}"/>
              </a:ext>
            </a:extLst>
          </p:cNvPr>
          <p:cNvSpPr/>
          <p:nvPr/>
        </p:nvSpPr>
        <p:spPr>
          <a:xfrm>
            <a:off x="515476" y="4189855"/>
            <a:ext cx="6271122" cy="677108"/>
          </a:xfrm>
          <a:prstGeom prst="rect">
            <a:avLst/>
          </a:prstGeom>
        </p:spPr>
        <p:txBody>
          <a:bodyPr wrap="square">
            <a:spAutoFit/>
          </a:bodyPr>
          <a:lstStyle/>
          <a:p>
            <a:pPr marL="278594" indent="-278594">
              <a:buFont typeface="Wingdings" panose="05000000000000000000" pitchFamily="2" charset="2"/>
              <a:buChar char="v"/>
            </a:pPr>
            <a:r>
              <a:rPr lang="en-US" sz="2000" b="1" u="sng" dirty="0">
                <a:solidFill>
                  <a:srgbClr val="FF0000"/>
                </a:solidFill>
                <a:effectLst>
                  <a:outerShdw blurRad="38100" dist="38100" dir="2700000" algn="tl">
                    <a:srgbClr val="000000">
                      <a:alpha val="43137"/>
                    </a:srgbClr>
                  </a:outerShdw>
                </a:effectLst>
                <a:latin typeface="+mj-lt"/>
                <a:ea typeface="Calibri" panose="020F0502020204030204" pitchFamily="34" charset="0"/>
                <a:cs typeface="Microsoft Tai Le" panose="020B0502040204020203" pitchFamily="34" charset="0"/>
              </a:rPr>
              <a:t>Surgery</a:t>
            </a:r>
            <a:r>
              <a:rPr lang="en-US" sz="1625" dirty="0">
                <a:solidFill>
                  <a:srgbClr val="002060"/>
                </a:solidFill>
                <a:latin typeface="+mj-lt"/>
                <a:ea typeface="Calibri" panose="020F0502020204030204" pitchFamily="34" charset="0"/>
                <a:cs typeface="Microsoft Tai Le" panose="020B0502040204020203" pitchFamily="34" charset="0"/>
              </a:rPr>
              <a:t> </a:t>
            </a:r>
            <a:r>
              <a:rPr lang="en-US" dirty="0">
                <a:solidFill>
                  <a:srgbClr val="002060"/>
                </a:solidFill>
                <a:latin typeface="+mj-lt"/>
                <a:ea typeface="Calibri" panose="020F0502020204030204" pitchFamily="34" charset="0"/>
                <a:cs typeface="Microsoft Tai Le" panose="020B0502040204020203" pitchFamily="34" charset="0"/>
              </a:rPr>
              <a:t>(e.g. Hip Surgery) is considered as the beneficial treatment option for some patients</a:t>
            </a:r>
            <a:endParaRPr lang="en-US" dirty="0">
              <a:solidFill>
                <a:srgbClr val="002060"/>
              </a:solidFill>
              <a:latin typeface="+mj-lt"/>
              <a:cs typeface="Microsoft Tai Le" panose="020B0502040204020203" pitchFamily="34" charset="0"/>
            </a:endParaRPr>
          </a:p>
        </p:txBody>
      </p:sp>
      <p:sp>
        <p:nvSpPr>
          <p:cNvPr id="12" name="Rectangle 11">
            <a:extLst>
              <a:ext uri="{FF2B5EF4-FFF2-40B4-BE49-F238E27FC236}">
                <a16:creationId xmlns:a16="http://schemas.microsoft.com/office/drawing/2014/main" id="{EB4AFB33-DC1F-403D-AE1E-74AED9208335}"/>
              </a:ext>
            </a:extLst>
          </p:cNvPr>
          <p:cNvSpPr/>
          <p:nvPr/>
        </p:nvSpPr>
        <p:spPr>
          <a:xfrm>
            <a:off x="969551" y="1960872"/>
            <a:ext cx="5421723" cy="902235"/>
          </a:xfrm>
          <a:prstGeom prst="rect">
            <a:avLst/>
          </a:prstGeom>
        </p:spPr>
        <p:txBody>
          <a:bodyPr wrap="square">
            <a:spAutoFit/>
          </a:bodyPr>
          <a:lstStyle/>
          <a:p>
            <a:pPr marL="232163" indent="-232163">
              <a:buFont typeface="Wingdings" panose="05000000000000000000" pitchFamily="2" charset="2"/>
              <a:buChar char="Ø"/>
            </a:pPr>
            <a:r>
              <a:rPr lang="en-US" sz="2000" dirty="0">
                <a:solidFill>
                  <a:srgbClr val="00B0F0"/>
                </a:solidFill>
                <a:effectLst>
                  <a:outerShdw blurRad="38100" dist="38100" dir="2700000" algn="tl">
                    <a:srgbClr val="000000">
                      <a:alpha val="43137"/>
                    </a:srgbClr>
                  </a:outerShdw>
                </a:effectLst>
                <a:latin typeface="+mj-lt"/>
                <a:ea typeface="Calibri" panose="020F0502020204030204" pitchFamily="34" charset="0"/>
                <a:cs typeface="Microsoft Tai Le" panose="020B0502040204020203" pitchFamily="34" charset="0"/>
              </a:rPr>
              <a:t>A</a:t>
            </a:r>
            <a:r>
              <a:rPr lang="en-US" sz="2000" dirty="0">
                <a:solidFill>
                  <a:srgbClr val="002060"/>
                </a:solidFill>
                <a:latin typeface="+mj-lt"/>
                <a:ea typeface="Calibri" panose="020F0502020204030204" pitchFamily="34" charset="0"/>
                <a:cs typeface="Microsoft Tai Le" panose="020B0502040204020203" pitchFamily="34" charset="0"/>
              </a:rPr>
              <a:t>nalgesics </a:t>
            </a:r>
            <a:r>
              <a:rPr lang="en-US" dirty="0">
                <a:solidFill>
                  <a:srgbClr val="002060"/>
                </a:solidFill>
                <a:latin typeface="+mj-lt"/>
                <a:ea typeface="Calibri" panose="020F0502020204030204" pitchFamily="34" charset="0"/>
                <a:cs typeface="Microsoft Tai Le" panose="020B0502040204020203" pitchFamily="34" charset="0"/>
              </a:rPr>
              <a:t>(i.e. ‘</a:t>
            </a:r>
            <a:r>
              <a:rPr lang="en-US" b="1" dirty="0">
                <a:solidFill>
                  <a:srgbClr val="00B050"/>
                </a:solidFill>
                <a:latin typeface="+mj-lt"/>
                <a:ea typeface="Calibri" panose="020F0502020204030204" pitchFamily="34" charset="0"/>
                <a:cs typeface="Microsoft Tai Le" panose="020B0502040204020203" pitchFamily="34" charset="0"/>
              </a:rPr>
              <a:t>N</a:t>
            </a:r>
            <a:r>
              <a:rPr lang="en-US" dirty="0">
                <a:solidFill>
                  <a:srgbClr val="002060"/>
                </a:solidFill>
                <a:latin typeface="+mj-lt"/>
                <a:ea typeface="Calibri" panose="020F0502020204030204" pitchFamily="34" charset="0"/>
                <a:cs typeface="Microsoft Tai Le" panose="020B0502040204020203" pitchFamily="34" charset="0"/>
              </a:rPr>
              <a:t>on</a:t>
            </a:r>
            <a:r>
              <a:rPr lang="en-US" b="1" dirty="0">
                <a:solidFill>
                  <a:srgbClr val="00B050"/>
                </a:solidFill>
                <a:latin typeface="+mj-lt"/>
                <a:ea typeface="Calibri" panose="020F0502020204030204" pitchFamily="34" charset="0"/>
                <a:cs typeface="Microsoft Tai Le" panose="020B0502040204020203" pitchFamily="34" charset="0"/>
              </a:rPr>
              <a:t>S</a:t>
            </a:r>
            <a:r>
              <a:rPr lang="en-US" dirty="0">
                <a:solidFill>
                  <a:srgbClr val="002060"/>
                </a:solidFill>
                <a:latin typeface="+mj-lt"/>
                <a:ea typeface="Calibri" panose="020F0502020204030204" pitchFamily="34" charset="0"/>
                <a:cs typeface="Microsoft Tai Le" panose="020B0502040204020203" pitchFamily="34" charset="0"/>
              </a:rPr>
              <a:t>teroidal </a:t>
            </a:r>
            <a:r>
              <a:rPr lang="en-US" b="1" dirty="0">
                <a:solidFill>
                  <a:srgbClr val="00B050"/>
                </a:solidFill>
                <a:latin typeface="+mj-lt"/>
                <a:ea typeface="Calibri" panose="020F0502020204030204" pitchFamily="34" charset="0"/>
                <a:cs typeface="Microsoft Tai Le" panose="020B0502040204020203" pitchFamily="34" charset="0"/>
              </a:rPr>
              <a:t>A</a:t>
            </a:r>
            <a:r>
              <a:rPr lang="en-US" dirty="0">
                <a:solidFill>
                  <a:srgbClr val="002060"/>
                </a:solidFill>
                <a:latin typeface="+mj-lt"/>
                <a:ea typeface="Calibri" panose="020F0502020204030204" pitchFamily="34" charset="0"/>
                <a:cs typeface="Microsoft Tai Le" panose="020B0502040204020203" pitchFamily="34" charset="0"/>
              </a:rPr>
              <a:t>nti-</a:t>
            </a:r>
            <a:r>
              <a:rPr lang="en-US" b="1" dirty="0">
                <a:solidFill>
                  <a:srgbClr val="00B050"/>
                </a:solidFill>
                <a:latin typeface="+mj-lt"/>
                <a:ea typeface="Calibri" panose="020F0502020204030204" pitchFamily="34" charset="0"/>
                <a:cs typeface="Microsoft Tai Le" panose="020B0502040204020203" pitchFamily="34" charset="0"/>
              </a:rPr>
              <a:t>I</a:t>
            </a:r>
            <a:r>
              <a:rPr lang="en-US" dirty="0">
                <a:solidFill>
                  <a:srgbClr val="002060"/>
                </a:solidFill>
                <a:latin typeface="+mj-lt"/>
                <a:ea typeface="Calibri" panose="020F0502020204030204" pitchFamily="34" charset="0"/>
                <a:cs typeface="Microsoft Tai Le" panose="020B0502040204020203" pitchFamily="34" charset="0"/>
              </a:rPr>
              <a:t>nflammatory </a:t>
            </a:r>
            <a:r>
              <a:rPr lang="en-US" b="1" dirty="0">
                <a:solidFill>
                  <a:srgbClr val="00B050"/>
                </a:solidFill>
                <a:latin typeface="+mj-lt"/>
                <a:ea typeface="Calibri" panose="020F0502020204030204" pitchFamily="34" charset="0"/>
                <a:cs typeface="Microsoft Tai Le" panose="020B0502040204020203" pitchFamily="34" charset="0"/>
              </a:rPr>
              <a:t>D</a:t>
            </a:r>
            <a:r>
              <a:rPr lang="en-US" dirty="0">
                <a:solidFill>
                  <a:srgbClr val="002060"/>
                </a:solidFill>
                <a:latin typeface="+mj-lt"/>
                <a:ea typeface="Calibri" panose="020F0502020204030204" pitchFamily="34" charset="0"/>
                <a:cs typeface="Microsoft Tai Le" panose="020B0502040204020203" pitchFamily="34" charset="0"/>
              </a:rPr>
              <a:t>rug</a:t>
            </a:r>
            <a:r>
              <a:rPr lang="en-US" b="1" dirty="0">
                <a:solidFill>
                  <a:srgbClr val="00B050"/>
                </a:solidFill>
                <a:latin typeface="+mj-lt"/>
                <a:ea typeface="Calibri" panose="020F0502020204030204" pitchFamily="34" charset="0"/>
                <a:cs typeface="Microsoft Tai Le" panose="020B0502040204020203" pitchFamily="34" charset="0"/>
              </a:rPr>
              <a:t>s</a:t>
            </a:r>
            <a:r>
              <a:rPr lang="en-US" dirty="0">
                <a:solidFill>
                  <a:srgbClr val="002060"/>
                </a:solidFill>
                <a:latin typeface="+mj-lt"/>
                <a:ea typeface="Calibri" panose="020F0502020204030204" pitchFamily="34" charset="0"/>
                <a:cs typeface="Microsoft Tai Le" panose="020B0502040204020203" pitchFamily="34" charset="0"/>
              </a:rPr>
              <a:t> – </a:t>
            </a:r>
            <a:r>
              <a:rPr lang="en-US" b="1" i="1" dirty="0">
                <a:solidFill>
                  <a:srgbClr val="00B050"/>
                </a:solidFill>
                <a:latin typeface="+mj-lt"/>
                <a:ea typeface="Calibri" panose="020F0502020204030204" pitchFamily="34" charset="0"/>
                <a:cs typeface="Microsoft Tai Le" panose="020B0502040204020203" pitchFamily="34" charset="0"/>
              </a:rPr>
              <a:t>NSAIDs</a:t>
            </a:r>
            <a:r>
              <a:rPr lang="en-US" dirty="0">
                <a:solidFill>
                  <a:srgbClr val="002060"/>
                </a:solidFill>
                <a:latin typeface="+mj-lt"/>
                <a:ea typeface="Calibri" panose="020F0502020204030204" pitchFamily="34" charset="0"/>
                <a:cs typeface="Microsoft Tai Le" panose="020B0502040204020203" pitchFamily="34" charset="0"/>
              </a:rPr>
              <a:t>’)</a:t>
            </a:r>
            <a:r>
              <a:rPr lang="en-US" dirty="0">
                <a:latin typeface="+mj-lt"/>
                <a:ea typeface="Calibri" panose="020F0502020204030204" pitchFamily="34" charset="0"/>
              </a:rPr>
              <a:t> </a:t>
            </a:r>
          </a:p>
          <a:p>
            <a:pPr marL="232163" indent="-232163">
              <a:buFont typeface="Wingdings" panose="05000000000000000000" pitchFamily="2" charset="2"/>
              <a:buChar char="Ø"/>
            </a:pPr>
            <a:endParaRPr lang="en-US" sz="1463" dirty="0"/>
          </a:p>
        </p:txBody>
      </p:sp>
      <p:sp>
        <p:nvSpPr>
          <p:cNvPr id="13" name="Rectangle 12">
            <a:extLst>
              <a:ext uri="{FF2B5EF4-FFF2-40B4-BE49-F238E27FC236}">
                <a16:creationId xmlns:a16="http://schemas.microsoft.com/office/drawing/2014/main" id="{60E032F8-F9BE-44DA-951E-E67B42DFDA8A}"/>
              </a:ext>
            </a:extLst>
          </p:cNvPr>
          <p:cNvSpPr/>
          <p:nvPr/>
        </p:nvSpPr>
        <p:spPr>
          <a:xfrm>
            <a:off x="915394" y="2735245"/>
            <a:ext cx="5639970" cy="1477328"/>
          </a:xfrm>
          <a:prstGeom prst="rect">
            <a:avLst/>
          </a:prstGeom>
        </p:spPr>
        <p:txBody>
          <a:bodyPr wrap="square">
            <a:spAutoFit/>
          </a:bodyPr>
          <a:lstStyle/>
          <a:p>
            <a:pPr marL="232163" indent="-232163">
              <a:buFont typeface="Wingdings" panose="05000000000000000000" pitchFamily="2" charset="2"/>
              <a:buChar char="Ø"/>
            </a:pPr>
            <a:r>
              <a:rPr lang="en-US" dirty="0">
                <a:solidFill>
                  <a:srgbClr val="002060"/>
                </a:solidFill>
                <a:latin typeface="Microsoft Tai Le" panose="020B0502040204020203" pitchFamily="34" charset="0"/>
                <a:cs typeface="Microsoft Tai Le" panose="020B0502040204020203" pitchFamily="34" charset="0"/>
              </a:rPr>
              <a:t>“ </a:t>
            </a:r>
            <a:r>
              <a:rPr lang="en-US" b="1" dirty="0">
                <a:solidFill>
                  <a:srgbClr val="00B0F0"/>
                </a:solidFill>
                <a:latin typeface="+mj-lt"/>
                <a:cs typeface="Microsoft Tai Le" panose="020B0502040204020203" pitchFamily="34" charset="0"/>
              </a:rPr>
              <a:t>D</a:t>
            </a:r>
            <a:r>
              <a:rPr lang="en-US" dirty="0">
                <a:solidFill>
                  <a:srgbClr val="002060"/>
                </a:solidFill>
                <a:latin typeface="+mj-lt"/>
                <a:cs typeface="Microsoft Tai Le" panose="020B0502040204020203" pitchFamily="34" charset="0"/>
              </a:rPr>
              <a:t>isease </a:t>
            </a:r>
            <a:r>
              <a:rPr lang="en-US" b="1" dirty="0">
                <a:solidFill>
                  <a:srgbClr val="00B0F0"/>
                </a:solidFill>
                <a:latin typeface="+mj-lt"/>
                <a:cs typeface="Microsoft Tai Le" panose="020B0502040204020203" pitchFamily="34" charset="0"/>
              </a:rPr>
              <a:t>M</a:t>
            </a:r>
            <a:r>
              <a:rPr lang="en-US" dirty="0">
                <a:solidFill>
                  <a:srgbClr val="002060"/>
                </a:solidFill>
                <a:latin typeface="+mj-lt"/>
                <a:cs typeface="Microsoft Tai Le" panose="020B0502040204020203" pitchFamily="34" charset="0"/>
              </a:rPr>
              <a:t>odifying </a:t>
            </a:r>
            <a:r>
              <a:rPr lang="en-US" b="1" dirty="0">
                <a:solidFill>
                  <a:srgbClr val="00B0F0"/>
                </a:solidFill>
                <a:latin typeface="+mj-lt"/>
                <a:cs typeface="Microsoft Tai Le" panose="020B0502040204020203" pitchFamily="34" charset="0"/>
              </a:rPr>
              <a:t>A</a:t>
            </a:r>
            <a:r>
              <a:rPr lang="en-US" dirty="0">
                <a:solidFill>
                  <a:srgbClr val="002060"/>
                </a:solidFill>
                <a:latin typeface="+mj-lt"/>
                <a:cs typeface="Microsoft Tai Le" panose="020B0502040204020203" pitchFamily="34" charset="0"/>
              </a:rPr>
              <a:t>nti-</a:t>
            </a:r>
            <a:r>
              <a:rPr lang="en-US" b="1" dirty="0">
                <a:solidFill>
                  <a:srgbClr val="00B0F0"/>
                </a:solidFill>
                <a:latin typeface="+mj-lt"/>
                <a:cs typeface="Microsoft Tai Le" panose="020B0502040204020203" pitchFamily="34" charset="0"/>
              </a:rPr>
              <a:t>R</a:t>
            </a:r>
            <a:r>
              <a:rPr lang="en-US" dirty="0">
                <a:solidFill>
                  <a:srgbClr val="002060"/>
                </a:solidFill>
                <a:latin typeface="+mj-lt"/>
                <a:cs typeface="Microsoft Tai Le" panose="020B0502040204020203" pitchFamily="34" charset="0"/>
              </a:rPr>
              <a:t>heumatic </a:t>
            </a:r>
            <a:r>
              <a:rPr lang="en-US" b="1" dirty="0">
                <a:solidFill>
                  <a:srgbClr val="00B0F0"/>
                </a:solidFill>
                <a:latin typeface="+mj-lt"/>
                <a:cs typeface="Microsoft Tai Le" panose="020B0502040204020203" pitchFamily="34" charset="0"/>
              </a:rPr>
              <a:t>D</a:t>
            </a:r>
            <a:r>
              <a:rPr lang="en-US" dirty="0">
                <a:solidFill>
                  <a:srgbClr val="002060"/>
                </a:solidFill>
                <a:latin typeface="+mj-lt"/>
                <a:cs typeface="Microsoft Tai Le" panose="020B0502040204020203" pitchFamily="34" charset="0"/>
              </a:rPr>
              <a:t>rugs” (“</a:t>
            </a:r>
            <a:r>
              <a:rPr lang="en-US" b="1" i="1" dirty="0">
                <a:solidFill>
                  <a:srgbClr val="00B0F0"/>
                </a:solidFill>
                <a:latin typeface="+mj-lt"/>
                <a:cs typeface="Microsoft Tai Le" panose="020B0502040204020203" pitchFamily="34" charset="0"/>
              </a:rPr>
              <a:t>DMARDs</a:t>
            </a:r>
            <a:r>
              <a:rPr lang="en-US" b="1" dirty="0">
                <a:solidFill>
                  <a:srgbClr val="002060"/>
                </a:solidFill>
                <a:latin typeface="+mj-lt"/>
                <a:cs typeface="Microsoft Tai Le" panose="020B0502040204020203" pitchFamily="34" charset="0"/>
              </a:rPr>
              <a:t>”</a:t>
            </a:r>
            <a:r>
              <a:rPr lang="en-US" dirty="0">
                <a:solidFill>
                  <a:srgbClr val="002060"/>
                </a:solidFill>
                <a:latin typeface="+mj-lt"/>
                <a:cs typeface="Microsoft Tai Le" panose="020B0502040204020203" pitchFamily="34" charset="0"/>
              </a:rPr>
              <a:t>) - a</a:t>
            </a:r>
            <a:r>
              <a:rPr lang="en-US" dirty="0">
                <a:solidFill>
                  <a:srgbClr val="002060"/>
                </a:solidFill>
                <a:latin typeface="+mj-lt"/>
                <a:ea typeface="Calibri" panose="020F0502020204030204" pitchFamily="34" charset="0"/>
                <a:cs typeface="Microsoft Tai Le" panose="020B0502040204020203" pitchFamily="34" charset="0"/>
              </a:rPr>
              <a:t>djunctive administration of certain analgesics/anti-inflammatory drugs with some other drugs (e.g. Methotrexate, Steroids) </a:t>
            </a:r>
            <a:r>
              <a:rPr lang="en-US" i="1" dirty="0">
                <a:solidFill>
                  <a:srgbClr val="002060"/>
                </a:solidFill>
                <a:latin typeface="+mj-lt"/>
                <a:ea typeface="Calibri" panose="020F0502020204030204" pitchFamily="34" charset="0"/>
                <a:cs typeface="Microsoft Tai Le" panose="020B0502040204020203" pitchFamily="34" charset="0"/>
              </a:rPr>
              <a:t>(</a:t>
            </a:r>
            <a:r>
              <a:rPr lang="en-US" i="1" dirty="0">
                <a:solidFill>
                  <a:srgbClr val="002060"/>
                </a:solidFill>
                <a:latin typeface="+mj-lt"/>
                <a:cs typeface="Microsoft Tai Le" panose="020B0502040204020203" pitchFamily="34" charset="0"/>
              </a:rPr>
              <a:t>Edward F. Goljan, MD, 2019</a:t>
            </a:r>
            <a:r>
              <a:rPr lang="en-US" i="1" dirty="0">
                <a:solidFill>
                  <a:srgbClr val="002060"/>
                </a:solidFill>
                <a:latin typeface="Microsoft Tai Le" panose="020B0502040204020203" pitchFamily="34" charset="0"/>
                <a:cs typeface="Microsoft Tai Le" panose="020B0502040204020203" pitchFamily="34" charset="0"/>
              </a:rPr>
              <a:t>)</a:t>
            </a:r>
            <a:endParaRPr lang="en-US" i="1" dirty="0">
              <a:solidFill>
                <a:srgbClr val="002060"/>
              </a:solidFill>
              <a:latin typeface="Microsoft Tai Le" panose="020B0502040204020203" pitchFamily="34" charset="0"/>
              <a:ea typeface="Calibri" panose="020F0502020204030204" pitchFamily="34" charset="0"/>
              <a:cs typeface="Microsoft Tai Le" panose="020B0502040204020203" pitchFamily="34" charset="0"/>
            </a:endParaRPr>
          </a:p>
        </p:txBody>
      </p:sp>
      <p:sp>
        <p:nvSpPr>
          <p:cNvPr id="15" name="TextBox 14">
            <a:extLst>
              <a:ext uri="{FF2B5EF4-FFF2-40B4-BE49-F238E27FC236}">
                <a16:creationId xmlns:a16="http://schemas.microsoft.com/office/drawing/2014/main" id="{895D7144-8AB1-4328-9C6C-BDC8021B39AC}"/>
              </a:ext>
            </a:extLst>
          </p:cNvPr>
          <p:cNvSpPr txBox="1"/>
          <p:nvPr/>
        </p:nvSpPr>
        <p:spPr>
          <a:xfrm>
            <a:off x="557843" y="1571145"/>
            <a:ext cx="3228778" cy="400110"/>
          </a:xfrm>
          <a:prstGeom prst="rect">
            <a:avLst/>
          </a:prstGeom>
          <a:noFill/>
        </p:spPr>
        <p:txBody>
          <a:bodyPr wrap="square" rtlCol="0">
            <a:spAutoFit/>
          </a:bodyPr>
          <a:lstStyle/>
          <a:p>
            <a:pPr marL="232163" indent="-232163">
              <a:buFont typeface="Wingdings" panose="05000000000000000000" pitchFamily="2" charset="2"/>
              <a:buChar char="v"/>
            </a:pPr>
            <a:r>
              <a:rPr lang="en-CA" sz="2000" b="1" u="sng" dirty="0">
                <a:solidFill>
                  <a:srgbClr val="FF0000"/>
                </a:solidFill>
                <a:effectLst>
                  <a:outerShdw blurRad="38100" dist="38100" dir="2700000" algn="tl">
                    <a:srgbClr val="000000">
                      <a:alpha val="43137"/>
                    </a:srgbClr>
                  </a:outerShdw>
                </a:effectLst>
                <a:latin typeface="+mj-lt"/>
              </a:rPr>
              <a:t>Therapeutic Agents:</a:t>
            </a:r>
            <a:r>
              <a:rPr lang="en-CA" sz="2000" b="1" u="sng" dirty="0">
                <a:solidFill>
                  <a:srgbClr val="002060"/>
                </a:solidFill>
                <a:effectLst>
                  <a:outerShdw blurRad="38100" dist="38100" dir="2700000" algn="tl">
                    <a:srgbClr val="000000">
                      <a:alpha val="43137"/>
                    </a:srgbClr>
                  </a:outerShdw>
                </a:effectLst>
                <a:latin typeface="+mj-lt"/>
              </a:rPr>
              <a:t> </a:t>
            </a:r>
            <a:endParaRPr lang="en-US" sz="2000" b="1" u="sng" dirty="0">
              <a:solidFill>
                <a:srgbClr val="002060"/>
              </a:solidFill>
              <a:effectLst>
                <a:outerShdw blurRad="38100" dist="38100" dir="2700000" algn="tl">
                  <a:srgbClr val="000000">
                    <a:alpha val="43137"/>
                  </a:srgbClr>
                </a:outerShdw>
              </a:effectLst>
              <a:latin typeface="+mj-lt"/>
            </a:endParaRPr>
          </a:p>
        </p:txBody>
      </p:sp>
      <p:pic>
        <p:nvPicPr>
          <p:cNvPr id="17" name="Picture 2" descr="Image result for georgian college logo">
            <a:extLst>
              <a:ext uri="{FF2B5EF4-FFF2-40B4-BE49-F238E27FC236}">
                <a16:creationId xmlns:a16="http://schemas.microsoft.com/office/drawing/2014/main" id="{1EB337DC-EAB1-4D53-80AD-D93AE648250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foregroundMark x1="7333" y1="17083" x2="16222" y2="21250"/>
                        <a14:foregroundMark x1="13889" y1="4583" x2="18778" y2="7083"/>
                        <a14:foregroundMark x1="33556" y1="26250" x2="27667" y2="26250"/>
                        <a14:foregroundMark x1="25889" y1="31667" x2="23556" y2="47083"/>
                        <a14:foregroundMark x1="23000" y1="51250" x2="26444" y2="68333"/>
                        <a14:foregroundMark x1="38000" y1="55833" x2="45556" y2="52917"/>
                        <a14:foregroundMark x1="51667" y1="38333" x2="47556" y2="50000"/>
                        <a14:foregroundMark x1="59333" y1="42500" x2="59333" y2="62917"/>
                        <a14:foregroundMark x1="68778" y1="39167" x2="65889" y2="52917"/>
                        <a14:foregroundMark x1="66222" y1="65000" x2="68556" y2="71250"/>
                        <a14:foregroundMark x1="76556" y1="43750" x2="76556" y2="57500"/>
                        <a14:foregroundMark x1="77111" y1="25417" x2="77111" y2="25417"/>
                        <a14:foregroundMark x1="81444" y1="57083" x2="81333" y2="69583"/>
                        <a14:foregroundMark x1="91333" y1="43750" x2="91556" y2="62917"/>
                        <a14:foregroundMark x1="94667" y1="42083" x2="97778" y2="41667"/>
                      </a14:backgroundRemoval>
                    </a14:imgEffect>
                  </a14:imgLayer>
                </a14:imgProps>
              </a:ext>
              <a:ext uri="{28A0092B-C50C-407E-A947-70E740481C1C}">
                <a14:useLocalDpi xmlns:a14="http://schemas.microsoft.com/office/drawing/2010/main" val="0"/>
              </a:ext>
            </a:extLst>
          </a:blip>
          <a:srcRect/>
          <a:stretch>
            <a:fillRect/>
          </a:stretch>
        </p:blipFill>
        <p:spPr bwMode="auto">
          <a:xfrm>
            <a:off x="222406" y="6267490"/>
            <a:ext cx="966850" cy="25782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45E93C1-B6A7-43B4-8595-15B1A43A4FDA}"/>
              </a:ext>
            </a:extLst>
          </p:cNvPr>
          <p:cNvPicPr>
            <a:picLocks noChangeAspect="1"/>
          </p:cNvPicPr>
          <p:nvPr/>
        </p:nvPicPr>
        <p:blipFill>
          <a:blip r:embed="rId8"/>
          <a:stretch>
            <a:fillRect/>
          </a:stretch>
        </p:blipFill>
        <p:spPr>
          <a:xfrm>
            <a:off x="7755381" y="153221"/>
            <a:ext cx="786142" cy="4607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a:extLst>
              <a:ext uri="{FF2B5EF4-FFF2-40B4-BE49-F238E27FC236}">
                <a16:creationId xmlns:a16="http://schemas.microsoft.com/office/drawing/2014/main" id="{C5A52CEC-2E86-4C5C-814F-9D6F05FFDC50}"/>
              </a:ext>
            </a:extLst>
          </p:cNvPr>
          <p:cNvPicPr>
            <a:picLocks noChangeAspect="1"/>
          </p:cNvPicPr>
          <p:nvPr/>
        </p:nvPicPr>
        <p:blipFill>
          <a:blip r:embed="rId9"/>
          <a:stretch>
            <a:fillRect/>
          </a:stretch>
        </p:blipFill>
        <p:spPr>
          <a:xfrm>
            <a:off x="8628746" y="167569"/>
            <a:ext cx="889992" cy="460781"/>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EDDA1BE3-CA53-4281-BA68-CA62E7A637DF}"/>
              </a:ext>
            </a:extLst>
          </p:cNvPr>
          <p:cNvSpPr txBox="1"/>
          <p:nvPr/>
        </p:nvSpPr>
        <p:spPr>
          <a:xfrm>
            <a:off x="627136" y="661139"/>
            <a:ext cx="8651727" cy="1084912"/>
          </a:xfrm>
          <a:prstGeom prst="rect">
            <a:avLst/>
          </a:prstGeom>
          <a:noFill/>
        </p:spPr>
        <p:txBody>
          <a:bodyPr wrap="none" rtlCol="0">
            <a:spAutoFit/>
          </a:bodyPr>
          <a:lstStyle/>
          <a:p>
            <a:r>
              <a:rPr lang="en-US" sz="3200" b="1" dirty="0">
                <a:solidFill>
                  <a:srgbClr val="F6060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Ankylosing Spondylitis (AS) - </a:t>
            </a:r>
            <a:r>
              <a:rPr lang="en-US" sz="3200" b="1" dirty="0">
                <a:solidFill>
                  <a:srgbClr val="00B0F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Management </a:t>
            </a:r>
          </a:p>
          <a:p>
            <a:endParaRPr lang="en-US" sz="3250" dirty="0">
              <a:solidFill>
                <a:srgbClr val="F60600"/>
              </a:solidFill>
              <a:effectLst>
                <a:outerShdw blurRad="38100" dist="38100" dir="2700000" algn="tl">
                  <a:srgbClr val="000000">
                    <a:alpha val="43137"/>
                  </a:srgbClr>
                </a:outerShdw>
              </a:effectLst>
            </a:endParaRPr>
          </a:p>
        </p:txBody>
      </p:sp>
      <p:sp>
        <p:nvSpPr>
          <p:cNvPr id="20" name="Rectangle 19">
            <a:extLst>
              <a:ext uri="{FF2B5EF4-FFF2-40B4-BE49-F238E27FC236}">
                <a16:creationId xmlns:a16="http://schemas.microsoft.com/office/drawing/2014/main" id="{3E2BE0F8-36E5-45EE-B4F1-0E2BDAA5CE46}"/>
              </a:ext>
            </a:extLst>
          </p:cNvPr>
          <p:cNvSpPr/>
          <p:nvPr/>
        </p:nvSpPr>
        <p:spPr>
          <a:xfrm>
            <a:off x="515476" y="5035511"/>
            <a:ext cx="6083508" cy="1292662"/>
          </a:xfrm>
          <a:prstGeom prst="rect">
            <a:avLst/>
          </a:prstGeom>
        </p:spPr>
        <p:txBody>
          <a:bodyPr wrap="square">
            <a:spAutoFit/>
          </a:bodyPr>
          <a:lstStyle/>
          <a:p>
            <a:pPr marL="278594" indent="-278594">
              <a:buFont typeface="Wingdings" panose="05000000000000000000" pitchFamily="2" charset="2"/>
              <a:buChar char="v"/>
            </a:pPr>
            <a:r>
              <a:rPr lang="en-US" sz="2000" b="1" u="sng" dirty="0">
                <a:solidFill>
                  <a:srgbClr val="FF0000"/>
                </a:solidFill>
                <a:effectLst>
                  <a:outerShdw blurRad="38100" dist="38100" dir="2700000" algn="tl">
                    <a:srgbClr val="000000">
                      <a:alpha val="43137"/>
                    </a:srgbClr>
                  </a:outerShdw>
                </a:effectLst>
                <a:latin typeface="+mj-lt"/>
              </a:rPr>
              <a:t>Physical Activity </a:t>
            </a:r>
            <a:r>
              <a:rPr lang="en-US" dirty="0">
                <a:solidFill>
                  <a:srgbClr val="002060"/>
                </a:solidFill>
                <a:latin typeface="+mj-lt"/>
              </a:rPr>
              <a:t>- Implementing certain Physical Activities (e.g. </a:t>
            </a:r>
            <a:r>
              <a:rPr lang="en-US" b="1" dirty="0">
                <a:solidFill>
                  <a:srgbClr val="00B050"/>
                </a:solidFill>
                <a:latin typeface="+mj-lt"/>
              </a:rPr>
              <a:t>Stretching Exercise</a:t>
            </a:r>
            <a:r>
              <a:rPr lang="en-US" dirty="0">
                <a:solidFill>
                  <a:srgbClr val="002060"/>
                </a:solidFill>
                <a:latin typeface="+mj-lt"/>
              </a:rPr>
              <a:t>)</a:t>
            </a:r>
          </a:p>
          <a:p>
            <a:endParaRPr lang="en-US" sz="2000" dirty="0">
              <a:solidFill>
                <a:srgbClr val="002060"/>
              </a:solidFill>
              <a:latin typeface="+mj-lt"/>
            </a:endParaRPr>
          </a:p>
          <a:p>
            <a:endParaRPr lang="en-US" sz="2000" dirty="0">
              <a:solidFill>
                <a:srgbClr val="002060"/>
              </a:solidFill>
              <a:latin typeface="+mj-lt"/>
            </a:endParaRPr>
          </a:p>
        </p:txBody>
      </p:sp>
    </p:spTree>
    <p:extLst>
      <p:ext uri="{BB962C8B-B14F-4D97-AF65-F5344CB8AC3E}">
        <p14:creationId xmlns:p14="http://schemas.microsoft.com/office/powerpoint/2010/main" val="1500032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5"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03A09-A508-4BC6-8EC7-337FE222DDAC}"/>
              </a:ext>
            </a:extLst>
          </p:cNvPr>
          <p:cNvGrpSpPr/>
          <p:nvPr/>
        </p:nvGrpSpPr>
        <p:grpSpPr>
          <a:xfrm>
            <a:off x="82406" y="751290"/>
            <a:ext cx="722461" cy="536179"/>
            <a:chOff x="2968444" y="3953957"/>
            <a:chExt cx="1712654" cy="1192232"/>
          </a:xfrm>
        </p:grpSpPr>
        <p:pic>
          <p:nvPicPr>
            <p:cNvPr id="3" name="Picture 2">
              <a:extLst>
                <a:ext uri="{FF2B5EF4-FFF2-40B4-BE49-F238E27FC236}">
                  <a16:creationId xmlns:a16="http://schemas.microsoft.com/office/drawing/2014/main" id="{8B095B96-B356-4D15-B67F-E3B07A95F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27460" flipH="1">
              <a:off x="2968444" y="3953957"/>
              <a:ext cx="1712654" cy="1192232"/>
            </a:xfrm>
            <a:prstGeom prst="rect">
              <a:avLst/>
            </a:prstGeom>
          </p:spPr>
        </p:pic>
        <p:pic>
          <p:nvPicPr>
            <p:cNvPr id="4" name="Picture 2" descr="Art, Floral, Flower, Leaf, Leaves, Plant, Red, Rose">
              <a:extLst>
                <a:ext uri="{FF2B5EF4-FFF2-40B4-BE49-F238E27FC236}">
                  <a16:creationId xmlns:a16="http://schemas.microsoft.com/office/drawing/2014/main" id="{9490BA6F-F541-4A44-8B71-E8A8227C9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25212" flipH="1">
              <a:off x="4141284" y="4019550"/>
              <a:ext cx="259265" cy="3905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Straight Connector 10">
            <a:extLst>
              <a:ext uri="{FF2B5EF4-FFF2-40B4-BE49-F238E27FC236}">
                <a16:creationId xmlns:a16="http://schemas.microsoft.com/office/drawing/2014/main" id="{2A834577-922F-4783-9AC2-093A3B950BE3}"/>
              </a:ext>
            </a:extLst>
          </p:cNvPr>
          <p:cNvCxnSpPr>
            <a:cxnSpLocks/>
          </p:cNvCxnSpPr>
          <p:nvPr/>
        </p:nvCxnSpPr>
        <p:spPr>
          <a:xfrm flipH="1">
            <a:off x="387271" y="1285585"/>
            <a:ext cx="9131467" cy="0"/>
          </a:xfrm>
          <a:prstGeom prst="line">
            <a:avLst/>
          </a:prstGeom>
          <a:ln w="28575"/>
        </p:spPr>
        <p:style>
          <a:lnRef idx="3">
            <a:schemeClr val="accent5"/>
          </a:lnRef>
          <a:fillRef idx="0">
            <a:schemeClr val="accent5"/>
          </a:fillRef>
          <a:effectRef idx="2">
            <a:schemeClr val="accent5"/>
          </a:effectRef>
          <a:fontRef idx="minor">
            <a:schemeClr val="tx1"/>
          </a:fontRef>
        </p:style>
      </p:cxnSp>
      <p:pic>
        <p:nvPicPr>
          <p:cNvPr id="12" name="Picture 2" descr="Image result for georgian college logo">
            <a:extLst>
              <a:ext uri="{FF2B5EF4-FFF2-40B4-BE49-F238E27FC236}">
                <a16:creationId xmlns:a16="http://schemas.microsoft.com/office/drawing/2014/main" id="{A909F0A4-B4F3-446E-B137-5310B08F95D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foregroundMark x1="7333" y1="17083" x2="16222" y2="21250"/>
                        <a14:foregroundMark x1="13889" y1="4583" x2="18778" y2="7083"/>
                        <a14:foregroundMark x1="33556" y1="26250" x2="27667" y2="26250"/>
                        <a14:foregroundMark x1="25889" y1="31667" x2="23556" y2="47083"/>
                        <a14:foregroundMark x1="23000" y1="51250" x2="26444" y2="68333"/>
                        <a14:foregroundMark x1="38000" y1="55833" x2="45556" y2="52917"/>
                        <a14:foregroundMark x1="51667" y1="38333" x2="47556" y2="50000"/>
                        <a14:foregroundMark x1="59333" y1="42500" x2="59333" y2="62917"/>
                        <a14:foregroundMark x1="68778" y1="39167" x2="65889" y2="52917"/>
                        <a14:foregroundMark x1="66222" y1="65000" x2="68556" y2="71250"/>
                        <a14:foregroundMark x1="76556" y1="43750" x2="76556" y2="57500"/>
                        <a14:foregroundMark x1="77111" y1="25417" x2="77111" y2="25417"/>
                        <a14:foregroundMark x1="81444" y1="57083" x2="81333" y2="69583"/>
                        <a14:foregroundMark x1="91333" y1="43750" x2="91556" y2="62917"/>
                        <a14:foregroundMark x1="94667" y1="42083" x2="97778" y2="41667"/>
                      </a14:backgroundRemoval>
                    </a14:imgEffect>
                  </a14:imgLayer>
                </a14:imgProps>
              </a:ext>
              <a:ext uri="{28A0092B-C50C-407E-A947-70E740481C1C}">
                <a14:useLocalDpi xmlns:a14="http://schemas.microsoft.com/office/drawing/2010/main" val="0"/>
              </a:ext>
            </a:extLst>
          </a:blip>
          <a:srcRect/>
          <a:stretch>
            <a:fillRect/>
          </a:stretch>
        </p:blipFill>
        <p:spPr bwMode="auto">
          <a:xfrm>
            <a:off x="222406" y="6267490"/>
            <a:ext cx="966850" cy="25782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C97827D-D4AE-407B-B20B-DDE4A4A8770A}"/>
              </a:ext>
            </a:extLst>
          </p:cNvPr>
          <p:cNvPicPr>
            <a:picLocks noChangeAspect="1"/>
          </p:cNvPicPr>
          <p:nvPr/>
        </p:nvPicPr>
        <p:blipFill>
          <a:blip r:embed="rId7"/>
          <a:stretch>
            <a:fillRect/>
          </a:stretch>
        </p:blipFill>
        <p:spPr>
          <a:xfrm>
            <a:off x="7755381" y="153221"/>
            <a:ext cx="786142" cy="4607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a:extLst>
              <a:ext uri="{FF2B5EF4-FFF2-40B4-BE49-F238E27FC236}">
                <a16:creationId xmlns:a16="http://schemas.microsoft.com/office/drawing/2014/main" id="{BCDD0463-6D00-4BF3-BBD3-F03C6071B6AC}"/>
              </a:ext>
            </a:extLst>
          </p:cNvPr>
          <p:cNvPicPr>
            <a:picLocks noChangeAspect="1"/>
          </p:cNvPicPr>
          <p:nvPr/>
        </p:nvPicPr>
        <p:blipFill>
          <a:blip r:embed="rId8"/>
          <a:stretch>
            <a:fillRect/>
          </a:stretch>
        </p:blipFill>
        <p:spPr>
          <a:xfrm>
            <a:off x="8628746" y="167569"/>
            <a:ext cx="889992" cy="460781"/>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682FB91A-7E5B-4532-B819-AB3B99F3EB8A}"/>
              </a:ext>
            </a:extLst>
          </p:cNvPr>
          <p:cNvSpPr txBox="1"/>
          <p:nvPr/>
        </p:nvSpPr>
        <p:spPr>
          <a:xfrm>
            <a:off x="562311" y="820024"/>
            <a:ext cx="8781378" cy="961802"/>
          </a:xfrm>
          <a:prstGeom prst="rect">
            <a:avLst/>
          </a:prstGeom>
          <a:noFill/>
        </p:spPr>
        <p:txBody>
          <a:bodyPr wrap="none" rtlCol="0">
            <a:spAutoFit/>
          </a:bodyPr>
          <a:lstStyle/>
          <a:p>
            <a:r>
              <a:rPr lang="en-US" sz="2400" b="1" dirty="0">
                <a:solidFill>
                  <a:srgbClr val="F6060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T</a:t>
            </a:r>
            <a:r>
              <a:rPr lang="en-US" sz="2400" b="1" dirty="0">
                <a:solidFill>
                  <a:srgbClr val="00B0F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he</a:t>
            </a:r>
            <a:r>
              <a:rPr lang="en-US" sz="2400" b="1" dirty="0">
                <a:solidFill>
                  <a:srgbClr val="F6060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 C</a:t>
            </a:r>
            <a:r>
              <a:rPr lang="en-US" sz="2400" b="1" dirty="0">
                <a:solidFill>
                  <a:srgbClr val="00B0F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anadian</a:t>
            </a:r>
            <a:r>
              <a:rPr lang="en-US" sz="2400" b="1" dirty="0">
                <a:solidFill>
                  <a:srgbClr val="F6060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 S</a:t>
            </a:r>
            <a:r>
              <a:rPr lang="en-US" sz="2400" b="1" dirty="0">
                <a:solidFill>
                  <a:srgbClr val="00B0F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pondylitis</a:t>
            </a:r>
            <a:r>
              <a:rPr lang="en-US" sz="2400" b="1" dirty="0">
                <a:solidFill>
                  <a:srgbClr val="F6060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 A</a:t>
            </a:r>
            <a:r>
              <a:rPr lang="en-US" sz="2400" b="1" dirty="0">
                <a:solidFill>
                  <a:srgbClr val="00B0F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ssociation </a:t>
            </a:r>
            <a:r>
              <a:rPr lang="en-US" sz="2400" b="1" dirty="0">
                <a:solidFill>
                  <a:srgbClr val="F6060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 </a:t>
            </a:r>
            <a:r>
              <a:rPr lang="en-US" sz="2400" b="1" dirty="0">
                <a:solidFill>
                  <a:srgbClr val="00B05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Spondylitis Study</a:t>
            </a:r>
            <a:r>
              <a:rPr lang="en-US" sz="2400" b="1" dirty="0">
                <a:solidFill>
                  <a:srgbClr val="00B0F0"/>
                </a:solidFill>
                <a:effectLst>
                  <a:outerShdw blurRad="38100" dist="38100" dir="2700000" algn="tl">
                    <a:srgbClr val="000000">
                      <a:alpha val="43137"/>
                    </a:srgbClr>
                  </a:outerShdw>
                </a:effectLst>
                <a:cs typeface="Microsoft Tai Le" panose="020B0502040204020203" pitchFamily="34" charset="0"/>
                <a:sym typeface="Wingdings" panose="05000000000000000000" pitchFamily="2" charset="2"/>
              </a:rPr>
              <a:t> </a:t>
            </a:r>
          </a:p>
          <a:p>
            <a:endParaRPr lang="en-US" sz="3250" dirty="0">
              <a:solidFill>
                <a:srgbClr val="F60600"/>
              </a:solidFill>
              <a:effectLst>
                <a:outerShdw blurRad="38100" dist="38100" dir="2700000" algn="tl">
                  <a:srgbClr val="000000">
                    <a:alpha val="43137"/>
                  </a:srgbClr>
                </a:outerShdw>
              </a:effectLst>
            </a:endParaRPr>
          </a:p>
        </p:txBody>
      </p:sp>
      <p:pic>
        <p:nvPicPr>
          <p:cNvPr id="1026" name="Picture 2" descr="Statistics, World Population, Population Growth">
            <a:extLst>
              <a:ext uri="{FF2B5EF4-FFF2-40B4-BE49-F238E27FC236}">
                <a16:creationId xmlns:a16="http://schemas.microsoft.com/office/drawing/2014/main" id="{CEC873E1-EDAF-4222-BC2F-B64469E61F77}"/>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0" b="100000" l="313" r="100000">
                        <a14:foregroundMark x1="44688" y1="92550" x2="46042" y2="98013"/>
                        <a14:foregroundMark x1="49479" y1="19205" x2="34479" y2="29636"/>
                        <a14:foregroundMark x1="51250" y1="22848" x2="64896" y2="33444"/>
                        <a14:foregroundMark x1="33125" y1="24007" x2="70104" y2="18377"/>
                        <a14:foregroundMark x1="32813" y1="23344" x2="73021" y2="12914"/>
                        <a14:foregroundMark x1="42708" y1="13742" x2="56354" y2="11589"/>
                        <a14:foregroundMark x1="58125" y1="12086" x2="35000" y2="13742"/>
                        <a14:foregroundMark x1="31979" y1="18874" x2="21979" y2="43046"/>
                        <a14:foregroundMark x1="25625" y1="36424" x2="18750" y2="74172"/>
                        <a14:foregroundMark x1="27396" y1="59934" x2="78125" y2="67384"/>
                        <a14:foregroundMark x1="45208" y1="57450" x2="21146" y2="82616"/>
                        <a14:foregroundMark x1="21979" y1="47020" x2="9167" y2="77318"/>
                        <a14:foregroundMark x1="26458" y1="22517" x2="14896" y2="55464"/>
                        <a14:foregroundMark x1="28750" y1="10762" x2="13333" y2="19702"/>
                        <a14:foregroundMark x1="20313" y1="28642" x2="11771" y2="62252"/>
                        <a14:foregroundMark x1="11875" y1="90232" x2="51875" y2="97682"/>
                        <a14:foregroundMark x1="18646" y1="96192" x2="39167" y2="94868"/>
                        <a14:foregroundMark x1="11250" y1="76821" x2="6979" y2="90066"/>
                        <a14:foregroundMark x1="7917" y1="93212" x2="23854" y2="94536"/>
                        <a14:foregroundMark x1="18542" y1="28311" x2="20313" y2="41887"/>
                        <a14:foregroundMark x1="15417" y1="34106" x2="20104" y2="36755"/>
                        <a14:foregroundMark x1="13958" y1="40894" x2="22813" y2="43377"/>
                        <a14:foregroundMark x1="10417" y1="55298" x2="20313" y2="59272"/>
                        <a14:foregroundMark x1="88750" y1="52483" x2="92396" y2="51987"/>
                        <a14:foregroundMark x1="88646" y1="19040" x2="87500" y2="38576"/>
                        <a14:foregroundMark x1="92708" y1="17550" x2="88542" y2="67550"/>
                        <a14:foregroundMark x1="90417" y1="33940" x2="94479" y2="66225"/>
                        <a14:foregroundMark x1="89688" y1="65232" x2="91979" y2="78311"/>
                        <a14:foregroundMark x1="91042" y1="35596" x2="92708" y2="43709"/>
                        <a14:foregroundMark x1="92604" y1="26159" x2="92813" y2="35927"/>
                        <a14:foregroundMark x1="75938" y1="13907" x2="90208" y2="7947"/>
                        <a14:foregroundMark x1="89063" y1="11755" x2="93542" y2="22020"/>
                        <a14:foregroundMark x1="80417" y1="13245" x2="74792" y2="11589"/>
                        <a14:foregroundMark x1="91042" y1="75331" x2="91667" y2="95033"/>
                        <a14:foregroundMark x1="86250" y1="93709" x2="67396" y2="99834"/>
                        <a14:foregroundMark x1="55625" y1="95364" x2="73438" y2="96689"/>
                        <a14:foregroundMark x1="92917" y1="21854" x2="99688" y2="47020"/>
                        <a14:foregroundMark x1="95000" y1="11258" x2="97083" y2="36093"/>
                        <a14:foregroundMark x1="96979" y1="44205" x2="94792" y2="66556"/>
                        <a14:foregroundMark x1="58229" y1="11424" x2="79583" y2="10762"/>
                        <a14:foregroundMark x1="81146" y1="9437" x2="73958" y2="10927"/>
                        <a14:foregroundMark x1="65000" y1="8278" x2="67396" y2="10927"/>
                        <a14:foregroundMark x1="50521" y1="4305" x2="50521" y2="4305"/>
                        <a14:foregroundMark x1="37917" y1="87583" x2="37188" y2="92550"/>
                        <a14:foregroundMark x1="37083" y1="87748" x2="37083" y2="91556"/>
                        <a14:backgroundMark x1="98229" y1="27815" x2="98333" y2="69205"/>
                        <a14:backgroundMark x1="98229" y1="69868" x2="98854" y2="95199"/>
                      </a14:backgroundRemoval>
                    </a14:imgEffect>
                  </a14:imgLayer>
                </a14:imgProps>
              </a:ext>
              <a:ext uri="{28A0092B-C50C-407E-A947-70E740481C1C}">
                <a14:useLocalDpi xmlns:a14="http://schemas.microsoft.com/office/drawing/2010/main" val="0"/>
              </a:ext>
            </a:extLst>
          </a:blip>
          <a:srcRect l="5481" t="56" r="9817" b="1"/>
          <a:stretch/>
        </p:blipFill>
        <p:spPr bwMode="auto">
          <a:xfrm>
            <a:off x="2399327" y="1271237"/>
            <a:ext cx="7148434" cy="52540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418833B-705B-4945-A698-C525CDC77A2E}"/>
              </a:ext>
            </a:extLst>
          </p:cNvPr>
          <p:cNvSpPr txBox="1"/>
          <p:nvPr/>
        </p:nvSpPr>
        <p:spPr>
          <a:xfrm>
            <a:off x="557843" y="1424757"/>
            <a:ext cx="4280857" cy="4431983"/>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US" sz="2000" dirty="0">
                <a:solidFill>
                  <a:srgbClr val="0070C0"/>
                </a:solidFill>
                <a:sym typeface="Wingdings" panose="05000000000000000000" pitchFamily="2" charset="2"/>
              </a:rPr>
              <a:t>The</a:t>
            </a:r>
            <a:r>
              <a:rPr lang="en-US" sz="2000" dirty="0">
                <a:solidFill>
                  <a:srgbClr val="FF0000"/>
                </a:solidFill>
                <a:sym typeface="Wingdings" panose="05000000000000000000" pitchFamily="2" charset="2"/>
              </a:rPr>
              <a:t> </a:t>
            </a:r>
            <a:r>
              <a:rPr lang="en-US" sz="2000" b="1" dirty="0">
                <a:solidFill>
                  <a:srgbClr val="FF0000"/>
                </a:solidFill>
                <a:sym typeface="Wingdings" panose="05000000000000000000" pitchFamily="2" charset="2"/>
              </a:rPr>
              <a:t>CSA </a:t>
            </a:r>
            <a:r>
              <a:rPr lang="en-US" sz="2000" dirty="0">
                <a:solidFill>
                  <a:srgbClr val="0070C0"/>
                </a:solidFill>
                <a:sym typeface="Wingdings" panose="05000000000000000000" pitchFamily="2" charset="2"/>
              </a:rPr>
              <a:t>Study – </a:t>
            </a:r>
            <a:r>
              <a:rPr lang="en-US" sz="2000" b="1" dirty="0">
                <a:solidFill>
                  <a:srgbClr val="00B050"/>
                </a:solidFill>
                <a:sym typeface="Wingdings" panose="05000000000000000000" pitchFamily="2" charset="2"/>
              </a:rPr>
              <a:t>Wellness</a:t>
            </a:r>
            <a:r>
              <a:rPr lang="en-US" sz="2000" dirty="0">
                <a:solidFill>
                  <a:srgbClr val="0070C0"/>
                </a:solidFill>
                <a:sym typeface="Wingdings" panose="05000000000000000000" pitchFamily="2" charset="2"/>
              </a:rPr>
              <a:t> </a:t>
            </a:r>
          </a:p>
          <a:p>
            <a:pPr marL="285750" indent="-285750">
              <a:lnSpc>
                <a:spcPct val="150000"/>
              </a:lnSpc>
              <a:buFont typeface="Wingdings" panose="05000000000000000000" pitchFamily="2" charset="2"/>
              <a:buChar char="{"/>
            </a:pPr>
            <a:r>
              <a:rPr lang="en-US" sz="2000" dirty="0">
                <a:solidFill>
                  <a:srgbClr val="0070C0"/>
                </a:solidFill>
                <a:sym typeface="Wingdings" panose="05000000000000000000" pitchFamily="2" charset="2"/>
              </a:rPr>
              <a:t> Initially </a:t>
            </a:r>
            <a:r>
              <a:rPr lang="en-US" sz="2000" b="1" dirty="0">
                <a:solidFill>
                  <a:srgbClr val="FF0000"/>
                </a:solidFill>
                <a:sym typeface="Wingdings" panose="05000000000000000000" pitchFamily="2" charset="2"/>
              </a:rPr>
              <a:t>840</a:t>
            </a:r>
            <a:r>
              <a:rPr lang="en-US" sz="2000" dirty="0">
                <a:solidFill>
                  <a:srgbClr val="FF0000"/>
                </a:solidFill>
                <a:sym typeface="Wingdings" panose="05000000000000000000" pitchFamily="2" charset="2"/>
              </a:rPr>
              <a:t> </a:t>
            </a:r>
            <a:r>
              <a:rPr lang="en-US" sz="2000" b="1" dirty="0">
                <a:solidFill>
                  <a:srgbClr val="00B050"/>
                </a:solidFill>
                <a:sym typeface="Wingdings" panose="05000000000000000000" pitchFamily="2" charset="2"/>
              </a:rPr>
              <a:t>Patients</a:t>
            </a:r>
          </a:p>
          <a:p>
            <a:pPr marL="285750" indent="-285750">
              <a:lnSpc>
                <a:spcPct val="150000"/>
              </a:lnSpc>
              <a:buFont typeface="Wingdings" panose="05000000000000000000" pitchFamily="2" charset="2"/>
              <a:buChar char="{"/>
            </a:pPr>
            <a:r>
              <a:rPr lang="en-US" sz="2000" dirty="0">
                <a:solidFill>
                  <a:srgbClr val="0070C0"/>
                </a:solidFill>
                <a:sym typeface="Wingdings" panose="05000000000000000000" pitchFamily="2" charset="2"/>
              </a:rPr>
              <a:t> In </a:t>
            </a:r>
            <a:r>
              <a:rPr lang="en-US" sz="2000" b="1" dirty="0">
                <a:solidFill>
                  <a:srgbClr val="FF0000"/>
                </a:solidFill>
                <a:sym typeface="Wingdings" panose="05000000000000000000" pitchFamily="2" charset="2"/>
              </a:rPr>
              <a:t>Total 535 </a:t>
            </a:r>
            <a:r>
              <a:rPr lang="en-US" sz="2000" dirty="0">
                <a:solidFill>
                  <a:srgbClr val="0070C0"/>
                </a:solidFill>
                <a:sym typeface="Wingdings" panose="05000000000000000000" pitchFamily="2" charset="2"/>
              </a:rPr>
              <a:t>Responses</a:t>
            </a:r>
          </a:p>
          <a:p>
            <a:pPr marL="285750" indent="-285750">
              <a:lnSpc>
                <a:spcPct val="150000"/>
              </a:lnSpc>
              <a:buFont typeface="Wingdings" panose="05000000000000000000" pitchFamily="2" charset="2"/>
              <a:buChar char="{"/>
            </a:pPr>
            <a:r>
              <a:rPr lang="en-US" sz="2000" dirty="0">
                <a:solidFill>
                  <a:srgbClr val="0070C0"/>
                </a:solidFill>
                <a:sym typeface="Wingdings" panose="05000000000000000000" pitchFamily="2" charset="2"/>
              </a:rPr>
              <a:t> Both </a:t>
            </a:r>
            <a:r>
              <a:rPr lang="en-US" sz="2000" b="1" dirty="0">
                <a:solidFill>
                  <a:srgbClr val="FF0000"/>
                </a:solidFill>
                <a:sym typeface="Wingdings" panose="05000000000000000000" pitchFamily="2" charset="2"/>
              </a:rPr>
              <a:t>Men</a:t>
            </a:r>
            <a:r>
              <a:rPr lang="en-US" sz="2000" dirty="0">
                <a:solidFill>
                  <a:srgbClr val="0070C0"/>
                </a:solidFill>
                <a:sym typeface="Wingdings" panose="05000000000000000000" pitchFamily="2" charset="2"/>
              </a:rPr>
              <a:t> and </a:t>
            </a:r>
            <a:r>
              <a:rPr lang="en-US" sz="2000" b="1" dirty="0">
                <a:solidFill>
                  <a:srgbClr val="FF0000"/>
                </a:solidFill>
                <a:sym typeface="Wingdings" panose="05000000000000000000" pitchFamily="2" charset="2"/>
              </a:rPr>
              <a:t>Women</a:t>
            </a:r>
          </a:p>
          <a:p>
            <a:pPr marL="285750" indent="-285750">
              <a:lnSpc>
                <a:spcPct val="150000"/>
              </a:lnSpc>
              <a:buFont typeface="Wingdings" panose="05000000000000000000" pitchFamily="2" charset="2"/>
              <a:buChar char="{"/>
            </a:pPr>
            <a:r>
              <a:rPr lang="en-US" sz="2000" b="1" dirty="0">
                <a:solidFill>
                  <a:srgbClr val="FF0000"/>
                </a:solidFill>
                <a:sym typeface="Wingdings" panose="05000000000000000000" pitchFamily="2" charset="2"/>
              </a:rPr>
              <a:t> Aged 18 – Over 65 </a:t>
            </a:r>
            <a:r>
              <a:rPr lang="en-US" sz="2000" b="1" dirty="0">
                <a:solidFill>
                  <a:srgbClr val="00B050"/>
                </a:solidFill>
                <a:effectLst>
                  <a:outerShdw blurRad="38100" dist="38100" dir="2700000" algn="tl">
                    <a:srgbClr val="000000">
                      <a:alpha val="43137"/>
                    </a:srgbClr>
                  </a:outerShdw>
                </a:effectLst>
                <a:sym typeface="Wingdings" panose="05000000000000000000" pitchFamily="2" charset="2"/>
              </a:rPr>
              <a:t>(</a:t>
            </a:r>
            <a:r>
              <a:rPr lang="en-US" sz="2000" b="1" i="1" dirty="0">
                <a:solidFill>
                  <a:srgbClr val="00B050"/>
                </a:solidFill>
                <a:effectLst>
                  <a:outerShdw blurRad="38100" dist="38100" dir="2700000" algn="tl">
                    <a:srgbClr val="000000">
                      <a:alpha val="43137"/>
                    </a:srgbClr>
                  </a:outerShdw>
                </a:effectLst>
                <a:sym typeface="Wingdings" panose="05000000000000000000" pitchFamily="2" charset="2"/>
              </a:rPr>
              <a:t>3 under   </a:t>
            </a:r>
          </a:p>
          <a:p>
            <a:pPr>
              <a:lnSpc>
                <a:spcPct val="150000"/>
              </a:lnSpc>
            </a:pPr>
            <a:r>
              <a:rPr lang="en-US" sz="2000" b="1" i="1" dirty="0">
                <a:solidFill>
                  <a:srgbClr val="00B050"/>
                </a:solidFill>
                <a:effectLst>
                  <a:outerShdw blurRad="38100" dist="38100" dir="2700000" algn="tl">
                    <a:srgbClr val="000000">
                      <a:alpha val="43137"/>
                    </a:srgbClr>
                  </a:outerShdw>
                </a:effectLst>
                <a:sym typeface="Wingdings" panose="05000000000000000000" pitchFamily="2" charset="2"/>
              </a:rPr>
              <a:t>    age 18</a:t>
            </a:r>
            <a:r>
              <a:rPr lang="en-US" sz="2000" b="1" dirty="0">
                <a:solidFill>
                  <a:srgbClr val="00B050"/>
                </a:solidFill>
                <a:effectLst>
                  <a:outerShdw blurRad="38100" dist="38100" dir="2700000" algn="tl">
                    <a:srgbClr val="000000">
                      <a:alpha val="43137"/>
                    </a:srgbClr>
                  </a:outerShdw>
                </a:effectLst>
                <a:sym typeface="Wingdings" panose="05000000000000000000" pitchFamily="2" charset="2"/>
              </a:rPr>
              <a:t>)</a:t>
            </a:r>
          </a:p>
          <a:p>
            <a:pPr marL="285750" indent="-285750">
              <a:lnSpc>
                <a:spcPct val="150000"/>
              </a:lnSpc>
              <a:buFont typeface="Wingdings" panose="05000000000000000000" pitchFamily="2" charset="2"/>
              <a:buChar char="{"/>
            </a:pPr>
            <a:r>
              <a:rPr lang="en-US" sz="2000" dirty="0">
                <a:solidFill>
                  <a:srgbClr val="0070C0"/>
                </a:solidFill>
                <a:sym typeface="Wingdings" panose="05000000000000000000" pitchFamily="2" charset="2"/>
              </a:rPr>
              <a:t> Different Geographic  – </a:t>
            </a:r>
          </a:p>
          <a:p>
            <a:pPr>
              <a:lnSpc>
                <a:spcPct val="150000"/>
              </a:lnSpc>
            </a:pPr>
            <a:r>
              <a:rPr lang="en-US" sz="2000" dirty="0">
                <a:solidFill>
                  <a:srgbClr val="0070C0"/>
                </a:solidFill>
                <a:sym typeface="Wingdings" panose="05000000000000000000" pitchFamily="2" charset="2"/>
              </a:rPr>
              <a:t>     Mainly from </a:t>
            </a:r>
            <a:r>
              <a:rPr lang="en-US" sz="2000" b="1" dirty="0">
                <a:solidFill>
                  <a:srgbClr val="FF0000"/>
                </a:solidFill>
                <a:effectLst>
                  <a:outerShdw blurRad="38100" dist="38100" dir="2700000" algn="tl">
                    <a:srgbClr val="000000">
                      <a:alpha val="43137"/>
                    </a:srgbClr>
                  </a:outerShdw>
                </a:effectLst>
                <a:sym typeface="Wingdings" panose="05000000000000000000" pitchFamily="2" charset="2"/>
              </a:rPr>
              <a:t>Canada</a:t>
            </a:r>
          </a:p>
          <a:p>
            <a:pPr marL="285750" indent="-285750">
              <a:buFont typeface="Wingdings" panose="05000000000000000000" pitchFamily="2" charset="2"/>
              <a:buChar char="{"/>
            </a:pPr>
            <a:endParaRPr lang="en-US" sz="2400" dirty="0">
              <a:solidFill>
                <a:srgbClr val="0070C0"/>
              </a:solidFill>
              <a:sym typeface="Wingdings" panose="05000000000000000000" pitchFamily="2" charset="2"/>
            </a:endParaRPr>
          </a:p>
          <a:p>
            <a:pPr marL="285750" indent="-285750">
              <a:buFont typeface="Wingdings" panose="05000000000000000000" pitchFamily="2" charset="2"/>
              <a:buChar char="{"/>
            </a:pPr>
            <a:endParaRPr lang="en-US" b="1" dirty="0">
              <a:solidFill>
                <a:srgbClr val="0070C0"/>
              </a:solidFill>
            </a:endParaRPr>
          </a:p>
        </p:txBody>
      </p:sp>
    </p:spTree>
    <p:extLst>
      <p:ext uri="{BB962C8B-B14F-4D97-AF65-F5344CB8AC3E}">
        <p14:creationId xmlns:p14="http://schemas.microsoft.com/office/powerpoint/2010/main" val="2537011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03A09-A508-4BC6-8EC7-337FE222DDAC}"/>
              </a:ext>
            </a:extLst>
          </p:cNvPr>
          <p:cNvGrpSpPr/>
          <p:nvPr/>
        </p:nvGrpSpPr>
        <p:grpSpPr>
          <a:xfrm>
            <a:off x="82406" y="751290"/>
            <a:ext cx="722461" cy="536179"/>
            <a:chOff x="2968444" y="3953957"/>
            <a:chExt cx="1712654" cy="1192232"/>
          </a:xfrm>
        </p:grpSpPr>
        <p:pic>
          <p:nvPicPr>
            <p:cNvPr id="3" name="Picture 2">
              <a:extLst>
                <a:ext uri="{FF2B5EF4-FFF2-40B4-BE49-F238E27FC236}">
                  <a16:creationId xmlns:a16="http://schemas.microsoft.com/office/drawing/2014/main" id="{8B095B96-B356-4D15-B67F-E3B07A95F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27460" flipH="1">
              <a:off x="2968444" y="3953957"/>
              <a:ext cx="1712654" cy="1192232"/>
            </a:xfrm>
            <a:prstGeom prst="rect">
              <a:avLst/>
            </a:prstGeom>
          </p:spPr>
        </p:pic>
        <p:pic>
          <p:nvPicPr>
            <p:cNvPr id="4" name="Picture 2" descr="Art, Floral, Flower, Leaf, Leaves, Plant, Red, Rose">
              <a:extLst>
                <a:ext uri="{FF2B5EF4-FFF2-40B4-BE49-F238E27FC236}">
                  <a16:creationId xmlns:a16="http://schemas.microsoft.com/office/drawing/2014/main" id="{9490BA6F-F541-4A44-8B71-E8A8227C9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25212" flipH="1">
              <a:off x="4141284" y="4019550"/>
              <a:ext cx="259265" cy="3905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Straight Connector 8">
            <a:extLst>
              <a:ext uri="{FF2B5EF4-FFF2-40B4-BE49-F238E27FC236}">
                <a16:creationId xmlns:a16="http://schemas.microsoft.com/office/drawing/2014/main" id="{BA1B8D6B-7318-46D1-B7FC-95BAA3EF9E17}"/>
              </a:ext>
            </a:extLst>
          </p:cNvPr>
          <p:cNvCxnSpPr>
            <a:cxnSpLocks/>
          </p:cNvCxnSpPr>
          <p:nvPr/>
        </p:nvCxnSpPr>
        <p:spPr>
          <a:xfrm flipH="1">
            <a:off x="387271" y="1285585"/>
            <a:ext cx="9131467" cy="0"/>
          </a:xfrm>
          <a:prstGeom prst="line">
            <a:avLst/>
          </a:prstGeom>
          <a:ln w="28575"/>
        </p:spPr>
        <p:style>
          <a:lnRef idx="3">
            <a:schemeClr val="accent5"/>
          </a:lnRef>
          <a:fillRef idx="0">
            <a:schemeClr val="accent5"/>
          </a:fillRef>
          <a:effectRef idx="2">
            <a:schemeClr val="accent5"/>
          </a:effectRef>
          <a:fontRef idx="minor">
            <a:schemeClr val="tx1"/>
          </a:fontRef>
        </p:style>
      </p:cxnSp>
      <p:sp>
        <p:nvSpPr>
          <p:cNvPr id="8" name="TextBox 7">
            <a:extLst>
              <a:ext uri="{FF2B5EF4-FFF2-40B4-BE49-F238E27FC236}">
                <a16:creationId xmlns:a16="http://schemas.microsoft.com/office/drawing/2014/main" id="{33675D06-07C3-4D47-B6E5-7857F97B93E8}"/>
              </a:ext>
            </a:extLst>
          </p:cNvPr>
          <p:cNvSpPr txBox="1"/>
          <p:nvPr/>
        </p:nvSpPr>
        <p:spPr>
          <a:xfrm>
            <a:off x="403067" y="1567776"/>
            <a:ext cx="5455412" cy="1677382"/>
          </a:xfrm>
          <a:prstGeom prst="rect">
            <a:avLst/>
          </a:prstGeom>
          <a:noFill/>
        </p:spPr>
        <p:txBody>
          <a:bodyPr wrap="square" rtlCol="0">
            <a:spAutoFit/>
          </a:bodyPr>
          <a:lstStyle/>
          <a:p>
            <a:pPr marL="278594" indent="-278594">
              <a:buFont typeface="Wingdings" panose="05000000000000000000" pitchFamily="2" charset="2"/>
              <a:buChar char="v"/>
            </a:pPr>
            <a:r>
              <a:rPr lang="en-CA" sz="2000" dirty="0">
                <a:solidFill>
                  <a:srgbClr val="002060"/>
                </a:solidFill>
                <a:latin typeface="+mj-lt"/>
                <a:cs typeface="Microsoft Tai Le" panose="020B0502040204020203" pitchFamily="34" charset="0"/>
              </a:rPr>
              <a:t>Analyzing </a:t>
            </a:r>
            <a:r>
              <a:rPr lang="en-CA" sz="2400" b="1" dirty="0">
                <a:solidFill>
                  <a:srgbClr val="FF0000"/>
                </a:solidFill>
                <a:latin typeface="+mj-lt"/>
                <a:cs typeface="Microsoft Tai Le" panose="020B0502040204020203" pitchFamily="34" charset="0"/>
              </a:rPr>
              <a:t>Patients’ Wellness </a:t>
            </a:r>
            <a:r>
              <a:rPr lang="en-CA" sz="2000" dirty="0">
                <a:solidFill>
                  <a:srgbClr val="002060"/>
                </a:solidFill>
                <a:latin typeface="+mj-lt"/>
                <a:cs typeface="Microsoft Tai Le" panose="020B0502040204020203" pitchFamily="34" charset="0"/>
              </a:rPr>
              <a:t>(the </a:t>
            </a:r>
            <a:r>
              <a:rPr lang="en-CA" sz="2000" dirty="0">
                <a:solidFill>
                  <a:srgbClr val="F60600"/>
                </a:solidFill>
                <a:latin typeface="+mj-lt"/>
                <a:cs typeface="Microsoft Tai Le" panose="020B0502040204020203" pitchFamily="34" charset="0"/>
              </a:rPr>
              <a:t>Physical</a:t>
            </a:r>
            <a:r>
              <a:rPr lang="en-CA" sz="2000" dirty="0">
                <a:solidFill>
                  <a:srgbClr val="002060"/>
                </a:solidFill>
                <a:latin typeface="+mj-lt"/>
                <a:cs typeface="Microsoft Tai Le" panose="020B0502040204020203" pitchFamily="34" charset="0"/>
              </a:rPr>
              <a:t> and </a:t>
            </a:r>
            <a:r>
              <a:rPr lang="en-CA" sz="2000" dirty="0">
                <a:solidFill>
                  <a:srgbClr val="F60600"/>
                </a:solidFill>
                <a:latin typeface="+mj-lt"/>
                <a:cs typeface="Microsoft Tai Le" panose="020B0502040204020203" pitchFamily="34" charset="0"/>
              </a:rPr>
              <a:t>Psychological</a:t>
            </a:r>
            <a:r>
              <a:rPr lang="en-CA" sz="2000" dirty="0">
                <a:solidFill>
                  <a:srgbClr val="002060"/>
                </a:solidFill>
                <a:latin typeface="+mj-lt"/>
                <a:cs typeface="Microsoft Tai Le" panose="020B0502040204020203" pitchFamily="34" charset="0"/>
              </a:rPr>
              <a:t> impacts of the disease), based on:</a:t>
            </a:r>
          </a:p>
          <a:p>
            <a:endParaRPr lang="en-CA" sz="1950" dirty="0">
              <a:solidFill>
                <a:srgbClr val="002060"/>
              </a:solidFill>
              <a:latin typeface="+mj-lt"/>
              <a:cs typeface="Microsoft Tai Le" panose="020B0502040204020203" pitchFamily="34" charset="0"/>
            </a:endParaRPr>
          </a:p>
          <a:p>
            <a:endParaRPr lang="en-US" sz="1950" dirty="0">
              <a:solidFill>
                <a:srgbClr val="002060"/>
              </a:solidFill>
              <a:latin typeface="+mj-lt"/>
              <a:cs typeface="Microsoft Tai Le" panose="020B0502040204020203" pitchFamily="34" charset="0"/>
            </a:endParaRPr>
          </a:p>
        </p:txBody>
      </p:sp>
      <p:sp>
        <p:nvSpPr>
          <p:cNvPr id="12" name="TextBox 11">
            <a:extLst>
              <a:ext uri="{FF2B5EF4-FFF2-40B4-BE49-F238E27FC236}">
                <a16:creationId xmlns:a16="http://schemas.microsoft.com/office/drawing/2014/main" id="{2B0251A3-53A5-42EC-B142-E815EFFEF877}"/>
              </a:ext>
            </a:extLst>
          </p:cNvPr>
          <p:cNvSpPr txBox="1"/>
          <p:nvPr/>
        </p:nvSpPr>
        <p:spPr>
          <a:xfrm>
            <a:off x="1725817" y="6241858"/>
            <a:ext cx="4176593" cy="292388"/>
          </a:xfrm>
          <a:prstGeom prst="rect">
            <a:avLst/>
          </a:prstGeom>
          <a:noFill/>
        </p:spPr>
        <p:txBody>
          <a:bodyPr wrap="none" rtlCol="0">
            <a:spAutoFit/>
          </a:bodyPr>
          <a:lstStyle/>
          <a:p>
            <a:r>
              <a:rPr lang="en-US" sz="1138" i="1" dirty="0">
                <a:solidFill>
                  <a:srgbClr val="002060"/>
                </a:solidFill>
              </a:rPr>
              <a:t>*</a:t>
            </a:r>
            <a:r>
              <a:rPr lang="en-US" sz="1138" b="1" i="1" dirty="0">
                <a:solidFill>
                  <a:srgbClr val="F60600"/>
                </a:solidFill>
              </a:rPr>
              <a:t>BASFI </a:t>
            </a:r>
            <a:r>
              <a:rPr lang="en-US" sz="1138" i="1" dirty="0">
                <a:solidFill>
                  <a:srgbClr val="00A4DE"/>
                </a:solidFill>
              </a:rPr>
              <a:t>=</a:t>
            </a:r>
            <a:r>
              <a:rPr lang="en-US" sz="1138" i="1" dirty="0">
                <a:solidFill>
                  <a:srgbClr val="002060"/>
                </a:solidFill>
              </a:rPr>
              <a:t> ‘</a:t>
            </a:r>
            <a:r>
              <a:rPr lang="en-US" sz="1138" i="1" dirty="0">
                <a:solidFill>
                  <a:srgbClr val="00A4DE"/>
                </a:solidFill>
              </a:rPr>
              <a:t>The </a:t>
            </a:r>
            <a:r>
              <a:rPr lang="en-US" sz="1138" b="1" i="1" dirty="0">
                <a:solidFill>
                  <a:srgbClr val="F60600"/>
                </a:solidFill>
              </a:rPr>
              <a:t>B</a:t>
            </a:r>
            <a:r>
              <a:rPr lang="en-US" sz="1138" i="1" dirty="0">
                <a:solidFill>
                  <a:srgbClr val="00A4DE"/>
                </a:solidFill>
              </a:rPr>
              <a:t>ath </a:t>
            </a:r>
            <a:r>
              <a:rPr lang="en-US" sz="1138" b="1" i="1" dirty="0">
                <a:solidFill>
                  <a:srgbClr val="F60600"/>
                </a:solidFill>
              </a:rPr>
              <a:t>A</a:t>
            </a:r>
            <a:r>
              <a:rPr lang="en-US" sz="1138" i="1" dirty="0">
                <a:solidFill>
                  <a:srgbClr val="00A4DE"/>
                </a:solidFill>
              </a:rPr>
              <a:t>nkylosing </a:t>
            </a:r>
            <a:r>
              <a:rPr lang="en-US" sz="1138" b="1" i="1" dirty="0">
                <a:solidFill>
                  <a:srgbClr val="F60600"/>
                </a:solidFill>
              </a:rPr>
              <a:t>S</a:t>
            </a:r>
            <a:r>
              <a:rPr lang="en-US" sz="1138" i="1" dirty="0">
                <a:solidFill>
                  <a:srgbClr val="00A4DE"/>
                </a:solidFill>
              </a:rPr>
              <a:t>pondylitis </a:t>
            </a:r>
            <a:r>
              <a:rPr lang="en-US" sz="1138" b="1" i="1" dirty="0">
                <a:solidFill>
                  <a:srgbClr val="F60600"/>
                </a:solidFill>
              </a:rPr>
              <a:t>F</a:t>
            </a:r>
            <a:r>
              <a:rPr lang="en-US" sz="1138" i="1" dirty="0">
                <a:solidFill>
                  <a:srgbClr val="00A4DE"/>
                </a:solidFill>
              </a:rPr>
              <a:t>unctional </a:t>
            </a:r>
            <a:r>
              <a:rPr lang="en-US" sz="1138" b="1" i="1" dirty="0">
                <a:solidFill>
                  <a:srgbClr val="F60600"/>
                </a:solidFill>
              </a:rPr>
              <a:t>I</a:t>
            </a:r>
            <a:r>
              <a:rPr lang="en-US" sz="1138" i="1" dirty="0">
                <a:solidFill>
                  <a:srgbClr val="00A4DE"/>
                </a:solidFill>
              </a:rPr>
              <a:t>ndex</a:t>
            </a:r>
            <a:r>
              <a:rPr lang="en-US" sz="1300" i="1" dirty="0">
                <a:solidFill>
                  <a:srgbClr val="00A4DE"/>
                </a:solidFill>
              </a:rPr>
              <a:t>’ </a:t>
            </a:r>
          </a:p>
        </p:txBody>
      </p:sp>
      <p:sp>
        <p:nvSpPr>
          <p:cNvPr id="13" name="TextBox 12">
            <a:extLst>
              <a:ext uri="{FF2B5EF4-FFF2-40B4-BE49-F238E27FC236}">
                <a16:creationId xmlns:a16="http://schemas.microsoft.com/office/drawing/2014/main" id="{AE82946B-F6A7-4129-821F-E6BF8B7F1EDE}"/>
              </a:ext>
            </a:extLst>
          </p:cNvPr>
          <p:cNvSpPr txBox="1"/>
          <p:nvPr/>
        </p:nvSpPr>
        <p:spPr>
          <a:xfrm>
            <a:off x="187637" y="2403521"/>
            <a:ext cx="5639528" cy="3714543"/>
          </a:xfrm>
          <a:prstGeom prst="rect">
            <a:avLst/>
          </a:prstGeom>
          <a:noFill/>
        </p:spPr>
        <p:txBody>
          <a:bodyPr wrap="square" rtlCol="0">
            <a:spAutoFit/>
          </a:bodyPr>
          <a:lstStyle/>
          <a:p>
            <a:endParaRPr lang="en-CA" sz="2275" dirty="0">
              <a:solidFill>
                <a:srgbClr val="002060"/>
              </a:solidFill>
              <a:latin typeface="+mj-lt"/>
              <a:cs typeface="Microsoft Tai Le" panose="020B0502040204020203" pitchFamily="34" charset="0"/>
            </a:endParaRPr>
          </a:p>
          <a:p>
            <a:pPr marL="650054" lvl="1" indent="-278594" algn="just">
              <a:buFont typeface="Wingdings" panose="05000000000000000000" pitchFamily="2" charset="2"/>
              <a:buChar char="ü"/>
            </a:pPr>
            <a:r>
              <a:rPr lang="en-CA" dirty="0">
                <a:solidFill>
                  <a:srgbClr val="002060"/>
                </a:solidFill>
                <a:latin typeface="+mj-lt"/>
                <a:cs typeface="Microsoft Tai Le" panose="020B0502040204020203" pitchFamily="34" charset="0"/>
              </a:rPr>
              <a:t>* </a:t>
            </a:r>
            <a:r>
              <a:rPr lang="en-CA" b="1" dirty="0">
                <a:solidFill>
                  <a:srgbClr val="F60600"/>
                </a:solidFill>
                <a:latin typeface="+mj-lt"/>
                <a:cs typeface="Microsoft Tai Le" panose="020B0502040204020203" pitchFamily="34" charset="0"/>
              </a:rPr>
              <a:t>BASFI: </a:t>
            </a:r>
            <a:r>
              <a:rPr lang="en-CA" dirty="0">
                <a:solidFill>
                  <a:srgbClr val="002060"/>
                </a:solidFill>
                <a:latin typeface="+mj-lt"/>
                <a:cs typeface="Microsoft Tai Le" panose="020B0502040204020203" pitchFamily="34" charset="0"/>
              </a:rPr>
              <a:t>Patients mobility level by using </a:t>
            </a:r>
            <a:r>
              <a:rPr lang="en-US" dirty="0">
                <a:solidFill>
                  <a:srgbClr val="002060"/>
                </a:solidFill>
                <a:latin typeface="+mj-lt"/>
                <a:cs typeface="Microsoft Tai Le" panose="020B0502040204020203" pitchFamily="34" charset="0"/>
              </a:rPr>
              <a:t>10 standard questions - </a:t>
            </a:r>
            <a:r>
              <a:rPr lang="en-US" i="1" dirty="0">
                <a:solidFill>
                  <a:srgbClr val="F60600"/>
                </a:solidFill>
                <a:latin typeface="+mj-lt"/>
                <a:cs typeface="Microsoft Tai Le" panose="020B0502040204020203" pitchFamily="34" charset="0"/>
              </a:rPr>
              <a:t>Functional Anatomy </a:t>
            </a:r>
            <a:r>
              <a:rPr lang="en-US" i="1" dirty="0">
                <a:solidFill>
                  <a:srgbClr val="002060"/>
                </a:solidFill>
                <a:latin typeface="+mj-lt"/>
                <a:cs typeface="Microsoft Tai Le" panose="020B0502040204020203" pitchFamily="34" charset="0"/>
              </a:rPr>
              <a:t>(</a:t>
            </a:r>
            <a:r>
              <a:rPr lang="en-US" b="1" i="1" u="sng" dirty="0">
                <a:solidFill>
                  <a:srgbClr val="00B050"/>
                </a:solidFill>
                <a:latin typeface="+mj-lt"/>
                <a:cs typeface="Microsoft Tai Le" panose="020B0502040204020203" pitchFamily="34" charset="0"/>
              </a:rPr>
              <a:t>putting socks</a:t>
            </a:r>
            <a:r>
              <a:rPr lang="en-US" b="1" i="1" dirty="0">
                <a:solidFill>
                  <a:srgbClr val="00B050"/>
                </a:solidFill>
                <a:latin typeface="+mj-lt"/>
                <a:cs typeface="Microsoft Tai Le" panose="020B0502040204020203" pitchFamily="34" charset="0"/>
              </a:rPr>
              <a:t>, </a:t>
            </a:r>
            <a:r>
              <a:rPr lang="en-US" b="1" i="1" u="sng" dirty="0">
                <a:solidFill>
                  <a:srgbClr val="00B050"/>
                </a:solidFill>
                <a:latin typeface="+mj-lt"/>
                <a:cs typeface="Microsoft Tai Le" panose="020B0502040204020203" pitchFamily="34" charset="0"/>
              </a:rPr>
              <a:t>bending</a:t>
            </a:r>
            <a:r>
              <a:rPr lang="en-US" b="1" i="1" dirty="0">
                <a:solidFill>
                  <a:srgbClr val="00B050"/>
                </a:solidFill>
                <a:latin typeface="+mj-lt"/>
                <a:cs typeface="Microsoft Tai Le" panose="020B0502040204020203" pitchFamily="34" charset="0"/>
              </a:rPr>
              <a:t>, </a:t>
            </a:r>
            <a:r>
              <a:rPr lang="en-US" b="1" i="1" u="sng" dirty="0">
                <a:solidFill>
                  <a:srgbClr val="00B050"/>
                </a:solidFill>
                <a:latin typeface="+mj-lt"/>
                <a:cs typeface="Microsoft Tai Le" panose="020B0502040204020203" pitchFamily="34" charset="0"/>
              </a:rPr>
              <a:t>reaching</a:t>
            </a:r>
            <a:r>
              <a:rPr lang="en-US" b="1" i="1" dirty="0">
                <a:solidFill>
                  <a:srgbClr val="00B050"/>
                </a:solidFill>
                <a:latin typeface="+mj-lt"/>
                <a:cs typeface="Microsoft Tai Le" panose="020B0502040204020203" pitchFamily="34" charset="0"/>
              </a:rPr>
              <a:t>, </a:t>
            </a:r>
            <a:r>
              <a:rPr lang="en-US" b="1" i="1" u="sng" dirty="0">
                <a:solidFill>
                  <a:srgbClr val="00B050"/>
                </a:solidFill>
                <a:latin typeface="+mj-lt"/>
                <a:cs typeface="Microsoft Tai Le" panose="020B0502040204020203" pitchFamily="34" charset="0"/>
              </a:rPr>
              <a:t>changing position</a:t>
            </a:r>
            <a:r>
              <a:rPr lang="en-US" b="1" i="1" dirty="0">
                <a:solidFill>
                  <a:srgbClr val="00B050"/>
                </a:solidFill>
                <a:latin typeface="+mj-lt"/>
                <a:cs typeface="Microsoft Tai Le" panose="020B0502040204020203" pitchFamily="34" charset="0"/>
              </a:rPr>
              <a:t>, </a:t>
            </a:r>
            <a:r>
              <a:rPr lang="en-US" b="1" i="1" u="sng" dirty="0">
                <a:solidFill>
                  <a:srgbClr val="00B050"/>
                </a:solidFill>
                <a:latin typeface="+mj-lt"/>
                <a:cs typeface="Microsoft Tai Le" panose="020B0502040204020203" pitchFamily="34" charset="0"/>
              </a:rPr>
              <a:t>standing</a:t>
            </a:r>
            <a:r>
              <a:rPr lang="en-US" b="1" i="1" dirty="0">
                <a:solidFill>
                  <a:srgbClr val="00B050"/>
                </a:solidFill>
                <a:latin typeface="+mj-lt"/>
                <a:cs typeface="Microsoft Tai Le" panose="020B0502040204020203" pitchFamily="34" charset="0"/>
              </a:rPr>
              <a:t>, </a:t>
            </a:r>
            <a:r>
              <a:rPr lang="en-US" b="1" i="1" u="sng" dirty="0">
                <a:solidFill>
                  <a:srgbClr val="00B050"/>
                </a:solidFill>
                <a:latin typeface="+mj-lt"/>
                <a:cs typeface="Microsoft Tai Le" panose="020B0502040204020203" pitchFamily="34" charset="0"/>
              </a:rPr>
              <a:t>turning</a:t>
            </a:r>
            <a:r>
              <a:rPr lang="en-US" b="1" i="1" dirty="0">
                <a:solidFill>
                  <a:srgbClr val="00B050"/>
                </a:solidFill>
                <a:latin typeface="+mj-lt"/>
                <a:cs typeface="Microsoft Tai Le" panose="020B0502040204020203" pitchFamily="34" charset="0"/>
              </a:rPr>
              <a:t>, </a:t>
            </a:r>
            <a:r>
              <a:rPr lang="en-US" b="1" i="1" u="sng" dirty="0">
                <a:solidFill>
                  <a:srgbClr val="00B050"/>
                </a:solidFill>
                <a:latin typeface="+mj-lt"/>
                <a:cs typeface="Microsoft Tai Le" panose="020B0502040204020203" pitchFamily="34" charset="0"/>
              </a:rPr>
              <a:t>climbing steps</a:t>
            </a:r>
            <a:r>
              <a:rPr lang="en-US" b="1" i="1" dirty="0">
                <a:solidFill>
                  <a:srgbClr val="00B050"/>
                </a:solidFill>
                <a:latin typeface="+mj-lt"/>
                <a:cs typeface="Microsoft Tai Le" panose="020B0502040204020203" pitchFamily="34" charset="0"/>
              </a:rPr>
              <a:t>, </a:t>
            </a:r>
            <a:r>
              <a:rPr lang="en-US" b="1" i="1" u="sng" dirty="0">
                <a:solidFill>
                  <a:srgbClr val="00B050"/>
                </a:solidFill>
                <a:latin typeface="+mj-lt"/>
                <a:cs typeface="Microsoft Tai Le" panose="020B0502040204020203" pitchFamily="34" charset="0"/>
              </a:rPr>
              <a:t>looking over the shoulder</a:t>
            </a:r>
            <a:r>
              <a:rPr lang="en-US" i="1" dirty="0">
                <a:solidFill>
                  <a:srgbClr val="002060"/>
                </a:solidFill>
                <a:latin typeface="+mj-lt"/>
                <a:cs typeface="Microsoft Tai Le" panose="020B0502040204020203" pitchFamily="34" charset="0"/>
              </a:rPr>
              <a:t>, and </a:t>
            </a:r>
            <a:r>
              <a:rPr lang="en-US" b="1" i="1" u="sng" dirty="0">
                <a:solidFill>
                  <a:srgbClr val="FF0000"/>
                </a:solidFill>
                <a:latin typeface="+mj-lt"/>
                <a:cs typeface="Microsoft Tai Le" panose="020B0502040204020203" pitchFamily="34" charset="0"/>
              </a:rPr>
              <a:t>TWO items</a:t>
            </a:r>
            <a:r>
              <a:rPr lang="en-US" i="1" dirty="0">
                <a:solidFill>
                  <a:srgbClr val="002060"/>
                </a:solidFill>
                <a:latin typeface="+mj-lt"/>
                <a:cs typeface="Microsoft Tai Le" panose="020B0502040204020203" pitchFamily="34" charset="0"/>
              </a:rPr>
              <a:t> assessing the </a:t>
            </a:r>
            <a:r>
              <a:rPr lang="en-US" b="1" i="1" dirty="0">
                <a:solidFill>
                  <a:srgbClr val="00B050"/>
                </a:solidFill>
                <a:latin typeface="+mj-lt"/>
                <a:cs typeface="Microsoft Tai Le" panose="020B0502040204020203" pitchFamily="34" charset="0"/>
              </a:rPr>
              <a:t>patients’ ability to cope with everyday life</a:t>
            </a:r>
            <a:r>
              <a:rPr lang="en-US" i="1" dirty="0">
                <a:solidFill>
                  <a:srgbClr val="002060"/>
                </a:solidFill>
                <a:latin typeface="+mj-lt"/>
                <a:cs typeface="Microsoft Tai Le" panose="020B0502040204020203" pitchFamily="34" charset="0"/>
              </a:rPr>
              <a:t>)</a:t>
            </a:r>
            <a:r>
              <a:rPr lang="en-CA" dirty="0">
                <a:solidFill>
                  <a:srgbClr val="002060"/>
                </a:solidFill>
                <a:latin typeface="+mj-lt"/>
                <a:cs typeface="Microsoft Tai Le" panose="020B0502040204020203" pitchFamily="34" charset="0"/>
              </a:rPr>
              <a:t> </a:t>
            </a:r>
          </a:p>
          <a:p>
            <a:pPr lvl="1" algn="just"/>
            <a:endParaRPr lang="en-CA" dirty="0">
              <a:solidFill>
                <a:srgbClr val="002060"/>
              </a:solidFill>
              <a:latin typeface="+mj-lt"/>
              <a:cs typeface="Microsoft Tai Le" panose="020B0502040204020203" pitchFamily="34" charset="0"/>
            </a:endParaRPr>
          </a:p>
          <a:p>
            <a:pPr marL="650054" lvl="1" indent="-278594" algn="just">
              <a:buFont typeface="Wingdings" panose="05000000000000000000" pitchFamily="2" charset="2"/>
              <a:buChar char="ü"/>
            </a:pPr>
            <a:r>
              <a:rPr lang="en-CA" dirty="0">
                <a:solidFill>
                  <a:srgbClr val="002060"/>
                </a:solidFill>
                <a:latin typeface="+mj-lt"/>
              </a:rPr>
              <a:t>The "</a:t>
            </a:r>
            <a:r>
              <a:rPr lang="en-CA" b="1" dirty="0">
                <a:solidFill>
                  <a:srgbClr val="FF0000"/>
                </a:solidFill>
                <a:latin typeface="+mj-lt"/>
              </a:rPr>
              <a:t>D</a:t>
            </a:r>
            <a:r>
              <a:rPr lang="en-CA" dirty="0">
                <a:solidFill>
                  <a:srgbClr val="002060"/>
                </a:solidFill>
                <a:latin typeface="+mj-lt"/>
              </a:rPr>
              <a:t>iagnostic and </a:t>
            </a:r>
            <a:r>
              <a:rPr lang="en-CA" b="1" dirty="0">
                <a:solidFill>
                  <a:srgbClr val="FF0000"/>
                </a:solidFill>
                <a:latin typeface="+mj-lt"/>
              </a:rPr>
              <a:t>S</a:t>
            </a:r>
            <a:r>
              <a:rPr lang="en-CA" dirty="0">
                <a:solidFill>
                  <a:srgbClr val="002060"/>
                </a:solidFill>
                <a:latin typeface="+mj-lt"/>
              </a:rPr>
              <a:t>tatistical </a:t>
            </a:r>
            <a:r>
              <a:rPr lang="en-CA" b="1" dirty="0">
                <a:solidFill>
                  <a:srgbClr val="FF0000"/>
                </a:solidFill>
                <a:latin typeface="+mj-lt"/>
              </a:rPr>
              <a:t>M</a:t>
            </a:r>
            <a:r>
              <a:rPr lang="en-CA" dirty="0">
                <a:solidFill>
                  <a:srgbClr val="002060"/>
                </a:solidFill>
                <a:latin typeface="+mj-lt"/>
              </a:rPr>
              <a:t>anual of Mental Disorders – 5</a:t>
            </a:r>
            <a:r>
              <a:rPr lang="en-CA" dirty="0">
                <a:solidFill>
                  <a:srgbClr val="002060"/>
                </a:solidFill>
                <a:latin typeface="+mj-lt"/>
                <a:cs typeface="Microsoft Tai Le" panose="020B0502040204020203" pitchFamily="34" charset="0"/>
              </a:rPr>
              <a:t>” (</a:t>
            </a:r>
            <a:r>
              <a:rPr lang="en-CA" b="1" dirty="0">
                <a:solidFill>
                  <a:srgbClr val="FF0000"/>
                </a:solidFill>
                <a:latin typeface="+mj-lt"/>
                <a:cs typeface="Microsoft Tai Le" panose="020B0502040204020203" pitchFamily="34" charset="0"/>
              </a:rPr>
              <a:t>DSM5</a:t>
            </a:r>
            <a:r>
              <a:rPr lang="en-CA" dirty="0">
                <a:solidFill>
                  <a:srgbClr val="002060"/>
                </a:solidFill>
                <a:latin typeface="+mj-lt"/>
                <a:cs typeface="Microsoft Tai Le" panose="020B0502040204020203" pitchFamily="34" charset="0"/>
              </a:rPr>
              <a:t>): </a:t>
            </a:r>
          </a:p>
          <a:p>
            <a:pPr marL="1114410" lvl="2" indent="-285750" algn="just">
              <a:buFont typeface="Wingdings" panose="05000000000000000000" pitchFamily="2" charset="2"/>
              <a:buChar char="Ø"/>
            </a:pPr>
            <a:r>
              <a:rPr lang="en-CA" sz="1600" b="1" i="1" dirty="0">
                <a:solidFill>
                  <a:srgbClr val="00B050"/>
                </a:solidFill>
                <a:latin typeface="+mj-lt"/>
                <a:cs typeface="Microsoft Tai Le" panose="020B0502040204020203" pitchFamily="34" charset="0"/>
              </a:rPr>
              <a:t>Depressive Disorder</a:t>
            </a:r>
            <a:r>
              <a:rPr lang="en-CA" sz="1600" dirty="0">
                <a:solidFill>
                  <a:srgbClr val="002060"/>
                </a:solidFill>
                <a:latin typeface="+mj-lt"/>
                <a:cs typeface="Microsoft Tai Le" panose="020B0502040204020203" pitchFamily="34" charset="0"/>
              </a:rPr>
              <a:t>, </a:t>
            </a:r>
            <a:r>
              <a:rPr lang="en-CA" sz="1600" b="1" i="1" dirty="0">
                <a:solidFill>
                  <a:srgbClr val="00B050"/>
                </a:solidFill>
                <a:latin typeface="+mj-lt"/>
                <a:cs typeface="Microsoft Tai Le" panose="020B0502040204020203" pitchFamily="34" charset="0"/>
              </a:rPr>
              <a:t>Anxiety, Sleep Disorder, Somatic Symptoms (e.g. Fatigue)</a:t>
            </a:r>
            <a:r>
              <a:rPr lang="en-CA" sz="1600" b="1" i="1" dirty="0">
                <a:solidFill>
                  <a:srgbClr val="002060"/>
                </a:solidFill>
                <a:latin typeface="+mj-lt"/>
                <a:cs typeface="Microsoft Tai Le" panose="020B0502040204020203" pitchFamily="34" charset="0"/>
              </a:rPr>
              <a:t>,</a:t>
            </a:r>
            <a:r>
              <a:rPr lang="en-CA" sz="1600" b="1" i="1" dirty="0">
                <a:solidFill>
                  <a:srgbClr val="00B050"/>
                </a:solidFill>
                <a:latin typeface="+mj-lt"/>
                <a:cs typeface="Microsoft Tai Le" panose="020B0502040204020203" pitchFamily="34" charset="0"/>
              </a:rPr>
              <a:t> </a:t>
            </a:r>
            <a:r>
              <a:rPr lang="en-CA" sz="1600" dirty="0">
                <a:solidFill>
                  <a:srgbClr val="002060"/>
                </a:solidFill>
                <a:latin typeface="+mj-lt"/>
                <a:cs typeface="Microsoft Tai Le" panose="020B0502040204020203" pitchFamily="34" charset="0"/>
              </a:rPr>
              <a:t>and so forth</a:t>
            </a:r>
          </a:p>
          <a:p>
            <a:endParaRPr lang="en-US" sz="1463" dirty="0"/>
          </a:p>
        </p:txBody>
      </p:sp>
      <p:pic>
        <p:nvPicPr>
          <p:cNvPr id="16" name="Picture 2" descr="Image result for georgian college logo">
            <a:extLst>
              <a:ext uri="{FF2B5EF4-FFF2-40B4-BE49-F238E27FC236}">
                <a16:creationId xmlns:a16="http://schemas.microsoft.com/office/drawing/2014/main" id="{CB1739D0-AB41-4803-912E-5CA739F940B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foregroundMark x1="7333" y1="17083" x2="16222" y2="21250"/>
                        <a14:foregroundMark x1="13889" y1="4583" x2="18778" y2="7083"/>
                        <a14:foregroundMark x1="33556" y1="26250" x2="27667" y2="26250"/>
                        <a14:foregroundMark x1="25889" y1="31667" x2="23556" y2="47083"/>
                        <a14:foregroundMark x1="23000" y1="51250" x2="26444" y2="68333"/>
                        <a14:foregroundMark x1="38000" y1="55833" x2="45556" y2="52917"/>
                        <a14:foregroundMark x1="51667" y1="38333" x2="47556" y2="50000"/>
                        <a14:foregroundMark x1="59333" y1="42500" x2="59333" y2="62917"/>
                        <a14:foregroundMark x1="68778" y1="39167" x2="65889" y2="52917"/>
                        <a14:foregroundMark x1="66222" y1="65000" x2="68556" y2="71250"/>
                        <a14:foregroundMark x1="76556" y1="43750" x2="76556" y2="57500"/>
                        <a14:foregroundMark x1="77111" y1="25417" x2="77111" y2="25417"/>
                        <a14:foregroundMark x1="81444" y1="57083" x2="81333" y2="69583"/>
                        <a14:foregroundMark x1="91333" y1="43750" x2="91556" y2="62917"/>
                        <a14:foregroundMark x1="94667" y1="42083" x2="97778" y2="41667"/>
                      </a14:backgroundRemoval>
                    </a14:imgEffect>
                  </a14:imgLayer>
                </a14:imgProps>
              </a:ext>
              <a:ext uri="{28A0092B-C50C-407E-A947-70E740481C1C}">
                <a14:useLocalDpi xmlns:a14="http://schemas.microsoft.com/office/drawing/2010/main" val="0"/>
              </a:ext>
            </a:extLst>
          </a:blip>
          <a:srcRect/>
          <a:stretch>
            <a:fillRect/>
          </a:stretch>
        </p:blipFill>
        <p:spPr bwMode="auto">
          <a:xfrm>
            <a:off x="222406" y="6267490"/>
            <a:ext cx="966850" cy="2578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51C8B43-640A-42C7-9CD5-8B9BA970AF24}"/>
              </a:ext>
            </a:extLst>
          </p:cNvPr>
          <p:cNvPicPr>
            <a:picLocks noChangeAspect="1"/>
          </p:cNvPicPr>
          <p:nvPr/>
        </p:nvPicPr>
        <p:blipFill>
          <a:blip r:embed="rId7"/>
          <a:stretch>
            <a:fillRect/>
          </a:stretch>
        </p:blipFill>
        <p:spPr>
          <a:xfrm>
            <a:off x="7755381" y="153221"/>
            <a:ext cx="786142" cy="4607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a:extLst>
              <a:ext uri="{FF2B5EF4-FFF2-40B4-BE49-F238E27FC236}">
                <a16:creationId xmlns:a16="http://schemas.microsoft.com/office/drawing/2014/main" id="{33D8DA31-5DE1-448F-AD7A-F149937E7688}"/>
              </a:ext>
            </a:extLst>
          </p:cNvPr>
          <p:cNvPicPr>
            <a:picLocks noChangeAspect="1"/>
          </p:cNvPicPr>
          <p:nvPr/>
        </p:nvPicPr>
        <p:blipFill>
          <a:blip r:embed="rId8"/>
          <a:stretch>
            <a:fillRect/>
          </a:stretch>
        </p:blipFill>
        <p:spPr>
          <a:xfrm>
            <a:off x="8628746" y="167569"/>
            <a:ext cx="889992" cy="460781"/>
          </a:xfrm>
          <a:prstGeom prst="rect">
            <a:avLst/>
          </a:prstGeom>
          <a:ln>
            <a:noFill/>
          </a:ln>
          <a:effectLst>
            <a:outerShdw blurRad="292100" dist="139700" dir="2700000" algn="tl" rotWithShape="0">
              <a:srgbClr val="333333">
                <a:alpha val="65000"/>
              </a:srgbClr>
            </a:outerShdw>
          </a:effectLst>
        </p:spPr>
      </p:pic>
      <p:pic>
        <p:nvPicPr>
          <p:cNvPr id="2050" name="Picture 2" descr="Yoga, Buddha, Wave, Deity, Shiva, Concentric">
            <a:extLst>
              <a:ext uri="{FF2B5EF4-FFF2-40B4-BE49-F238E27FC236}">
                <a16:creationId xmlns:a16="http://schemas.microsoft.com/office/drawing/2014/main" id="{C4A8C885-BCE7-4311-90CD-0A358B3E654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104" r="16266"/>
          <a:stretch/>
        </p:blipFill>
        <p:spPr bwMode="auto">
          <a:xfrm>
            <a:off x="6073909" y="1942821"/>
            <a:ext cx="3519719" cy="3754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3DD14C2-B50E-4851-8803-80EF2B26DB86}"/>
              </a:ext>
            </a:extLst>
          </p:cNvPr>
          <p:cNvSpPr txBox="1"/>
          <p:nvPr/>
        </p:nvSpPr>
        <p:spPr>
          <a:xfrm>
            <a:off x="1640138" y="679318"/>
            <a:ext cx="6625725" cy="584775"/>
          </a:xfrm>
          <a:prstGeom prst="rect">
            <a:avLst/>
          </a:prstGeom>
          <a:noFill/>
        </p:spPr>
        <p:txBody>
          <a:bodyPr wrap="none" rtlCol="0">
            <a:spAutoFit/>
          </a:bodyPr>
          <a:lstStyle/>
          <a:p>
            <a:r>
              <a:rPr lang="en-CA" sz="3200" dirty="0">
                <a:solidFill>
                  <a:srgbClr val="F60600"/>
                </a:solidFill>
                <a:effectLst>
                  <a:outerShdw blurRad="38100" dist="38100" dir="2700000" algn="tl">
                    <a:srgbClr val="000000">
                      <a:alpha val="43137"/>
                    </a:srgbClr>
                  </a:outerShdw>
                </a:effectLst>
              </a:rPr>
              <a:t>Data Analysis Approach </a:t>
            </a:r>
            <a:r>
              <a:rPr lang="en-CA" sz="3200" dirty="0">
                <a:solidFill>
                  <a:srgbClr val="00B050"/>
                </a:solidFill>
                <a:effectLst>
                  <a:outerShdw blurRad="38100" dist="38100" dir="2700000" algn="tl">
                    <a:srgbClr val="000000">
                      <a:alpha val="43137"/>
                    </a:srgbClr>
                  </a:outerShdw>
                </a:effectLst>
              </a:rPr>
              <a:t>–</a:t>
            </a:r>
            <a:r>
              <a:rPr lang="en-CA" sz="3200" dirty="0">
                <a:solidFill>
                  <a:srgbClr val="F60600"/>
                </a:solidFill>
                <a:effectLst>
                  <a:outerShdw blurRad="38100" dist="38100" dir="2700000" algn="tl">
                    <a:srgbClr val="000000">
                      <a:alpha val="43137"/>
                    </a:srgbClr>
                  </a:outerShdw>
                </a:effectLst>
              </a:rPr>
              <a:t> </a:t>
            </a:r>
            <a:r>
              <a:rPr lang="en-CA" sz="3200" dirty="0">
                <a:solidFill>
                  <a:srgbClr val="00A4DE"/>
                </a:solidFill>
                <a:effectLst>
                  <a:outerShdw blurRad="38100" dist="38100" dir="2700000" algn="tl">
                    <a:srgbClr val="000000">
                      <a:alpha val="43137"/>
                    </a:srgbClr>
                  </a:outerShdw>
                </a:effectLst>
              </a:rPr>
              <a:t>Wellness</a:t>
            </a:r>
            <a:endParaRPr lang="en-US" sz="3200" dirty="0">
              <a:solidFill>
                <a:srgbClr val="00A4D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295388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03A09-A508-4BC6-8EC7-337FE222DDAC}"/>
              </a:ext>
            </a:extLst>
          </p:cNvPr>
          <p:cNvGrpSpPr/>
          <p:nvPr/>
        </p:nvGrpSpPr>
        <p:grpSpPr>
          <a:xfrm>
            <a:off x="82406" y="751290"/>
            <a:ext cx="722461" cy="536179"/>
            <a:chOff x="2968444" y="3953957"/>
            <a:chExt cx="1712654" cy="1192232"/>
          </a:xfrm>
        </p:grpSpPr>
        <p:pic>
          <p:nvPicPr>
            <p:cNvPr id="3" name="Picture 2">
              <a:extLst>
                <a:ext uri="{FF2B5EF4-FFF2-40B4-BE49-F238E27FC236}">
                  <a16:creationId xmlns:a16="http://schemas.microsoft.com/office/drawing/2014/main" id="{8B095B96-B356-4D15-B67F-E3B07A95F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27460" flipH="1">
              <a:off x="2968444" y="3953957"/>
              <a:ext cx="1712654" cy="1192232"/>
            </a:xfrm>
            <a:prstGeom prst="rect">
              <a:avLst/>
            </a:prstGeom>
          </p:spPr>
        </p:pic>
        <p:pic>
          <p:nvPicPr>
            <p:cNvPr id="4" name="Picture 2" descr="Art, Floral, Flower, Leaf, Leaves, Plant, Red, Rose">
              <a:extLst>
                <a:ext uri="{FF2B5EF4-FFF2-40B4-BE49-F238E27FC236}">
                  <a16:creationId xmlns:a16="http://schemas.microsoft.com/office/drawing/2014/main" id="{9490BA6F-F541-4A44-8B71-E8A8227C9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25212" flipH="1">
              <a:off x="4141284" y="4019550"/>
              <a:ext cx="259265" cy="39052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E3EC263E-075D-4A3E-BDD8-D63D7A397C3B}"/>
              </a:ext>
            </a:extLst>
          </p:cNvPr>
          <p:cNvSpPr txBox="1"/>
          <p:nvPr/>
        </p:nvSpPr>
        <p:spPr>
          <a:xfrm>
            <a:off x="819400" y="679318"/>
            <a:ext cx="8267200" cy="584775"/>
          </a:xfrm>
          <a:prstGeom prst="rect">
            <a:avLst/>
          </a:prstGeom>
          <a:noFill/>
        </p:spPr>
        <p:txBody>
          <a:bodyPr wrap="none" rtlCol="0">
            <a:spAutoFit/>
          </a:bodyPr>
          <a:lstStyle/>
          <a:p>
            <a:r>
              <a:rPr lang="en-CA" sz="3200" dirty="0">
                <a:solidFill>
                  <a:srgbClr val="F60600"/>
                </a:solidFill>
                <a:effectLst>
                  <a:outerShdw blurRad="38100" dist="38100" dir="2700000" algn="tl">
                    <a:srgbClr val="000000">
                      <a:alpha val="43137"/>
                    </a:srgbClr>
                  </a:outerShdw>
                </a:effectLst>
              </a:rPr>
              <a:t>Data Analysis Approach </a:t>
            </a:r>
            <a:r>
              <a:rPr lang="en-CA" sz="3200" dirty="0">
                <a:solidFill>
                  <a:srgbClr val="00B050"/>
                </a:solidFill>
                <a:effectLst>
                  <a:outerShdw blurRad="38100" dist="38100" dir="2700000" algn="tl">
                    <a:srgbClr val="000000">
                      <a:alpha val="43137"/>
                    </a:srgbClr>
                  </a:outerShdw>
                </a:effectLst>
              </a:rPr>
              <a:t>–</a:t>
            </a:r>
            <a:r>
              <a:rPr lang="en-CA" sz="3200" dirty="0">
                <a:solidFill>
                  <a:srgbClr val="F60600"/>
                </a:solidFill>
                <a:effectLst>
                  <a:outerShdw blurRad="38100" dist="38100" dir="2700000" algn="tl">
                    <a:srgbClr val="000000">
                      <a:alpha val="43137"/>
                    </a:srgbClr>
                  </a:outerShdw>
                </a:effectLst>
              </a:rPr>
              <a:t> </a:t>
            </a:r>
            <a:r>
              <a:rPr lang="en-CA" sz="3200" dirty="0">
                <a:solidFill>
                  <a:srgbClr val="00A4DE"/>
                </a:solidFill>
                <a:effectLst>
                  <a:outerShdw blurRad="38100" dist="38100" dir="2700000" algn="tl">
                    <a:srgbClr val="000000">
                      <a:alpha val="43137"/>
                    </a:srgbClr>
                  </a:outerShdw>
                </a:effectLst>
              </a:rPr>
              <a:t>Physical Wellness</a:t>
            </a:r>
            <a:endParaRPr lang="en-US" sz="3200" dirty="0">
              <a:solidFill>
                <a:srgbClr val="00A4DE"/>
              </a:solidFill>
              <a:effectLst>
                <a:outerShdw blurRad="38100" dist="38100" dir="2700000" algn="tl">
                  <a:srgbClr val="000000">
                    <a:alpha val="43137"/>
                  </a:srgbClr>
                </a:outerShdw>
              </a:effectLst>
            </a:endParaRPr>
          </a:p>
        </p:txBody>
      </p:sp>
      <p:cxnSp>
        <p:nvCxnSpPr>
          <p:cNvPr id="11" name="Straight Connector 10">
            <a:extLst>
              <a:ext uri="{FF2B5EF4-FFF2-40B4-BE49-F238E27FC236}">
                <a16:creationId xmlns:a16="http://schemas.microsoft.com/office/drawing/2014/main" id="{2A834577-922F-4783-9AC2-093A3B950BE3}"/>
              </a:ext>
            </a:extLst>
          </p:cNvPr>
          <p:cNvCxnSpPr>
            <a:cxnSpLocks/>
          </p:cNvCxnSpPr>
          <p:nvPr/>
        </p:nvCxnSpPr>
        <p:spPr>
          <a:xfrm flipH="1">
            <a:off x="387271" y="1285585"/>
            <a:ext cx="9131467" cy="0"/>
          </a:xfrm>
          <a:prstGeom prst="line">
            <a:avLst/>
          </a:prstGeom>
          <a:ln w="28575"/>
        </p:spPr>
        <p:style>
          <a:lnRef idx="3">
            <a:schemeClr val="accent5"/>
          </a:lnRef>
          <a:fillRef idx="0">
            <a:schemeClr val="accent5"/>
          </a:fillRef>
          <a:effectRef idx="2">
            <a:schemeClr val="accent5"/>
          </a:effectRef>
          <a:fontRef idx="minor">
            <a:schemeClr val="tx1"/>
          </a:fontRef>
        </p:style>
      </p:cxnSp>
      <p:sp>
        <p:nvSpPr>
          <p:cNvPr id="12" name="TextBox 11">
            <a:extLst>
              <a:ext uri="{FF2B5EF4-FFF2-40B4-BE49-F238E27FC236}">
                <a16:creationId xmlns:a16="http://schemas.microsoft.com/office/drawing/2014/main" id="{2B30322C-1862-491B-914F-CC43F44B2E96}"/>
              </a:ext>
            </a:extLst>
          </p:cNvPr>
          <p:cNvSpPr txBox="1"/>
          <p:nvPr/>
        </p:nvSpPr>
        <p:spPr>
          <a:xfrm>
            <a:off x="475283" y="1732930"/>
            <a:ext cx="3173559" cy="3785652"/>
          </a:xfrm>
          <a:prstGeom prst="rect">
            <a:avLst/>
          </a:prstGeom>
          <a:noFill/>
        </p:spPr>
        <p:txBody>
          <a:bodyPr wrap="square" rtlCol="0">
            <a:spAutoFit/>
          </a:bodyPr>
          <a:lstStyle/>
          <a:p>
            <a:pPr marL="232163" indent="-232163">
              <a:buFont typeface="Wingdings" panose="05000000000000000000" pitchFamily="2" charset="2"/>
              <a:buChar char="q"/>
            </a:pPr>
            <a:r>
              <a:rPr lang="en-CA" sz="2000" dirty="0">
                <a:solidFill>
                  <a:srgbClr val="00B050"/>
                </a:solidFill>
              </a:rPr>
              <a:t> Mobility</a:t>
            </a:r>
            <a:r>
              <a:rPr lang="en-CA" sz="2000" dirty="0">
                <a:solidFill>
                  <a:srgbClr val="002060"/>
                </a:solidFill>
              </a:rPr>
              <a:t> and “</a:t>
            </a:r>
            <a:r>
              <a:rPr lang="en-CA" sz="2000" dirty="0">
                <a:solidFill>
                  <a:srgbClr val="FF0000"/>
                </a:solidFill>
                <a:effectLst>
                  <a:outerShdw blurRad="38100" dist="38100" dir="2700000" algn="tl">
                    <a:srgbClr val="000000">
                      <a:alpha val="43137"/>
                    </a:srgbClr>
                  </a:outerShdw>
                </a:effectLst>
              </a:rPr>
              <a:t>B</a:t>
            </a:r>
            <a:r>
              <a:rPr lang="en-CA" sz="2000" dirty="0">
                <a:solidFill>
                  <a:srgbClr val="002060"/>
                </a:solidFill>
              </a:rPr>
              <a:t>ath </a:t>
            </a:r>
            <a:r>
              <a:rPr lang="en-CA" sz="2000" dirty="0">
                <a:solidFill>
                  <a:srgbClr val="FF0000"/>
                </a:solidFill>
                <a:effectLst>
                  <a:outerShdw blurRad="38100" dist="38100" dir="2700000" algn="tl">
                    <a:srgbClr val="000000">
                      <a:alpha val="43137"/>
                    </a:srgbClr>
                  </a:outerShdw>
                </a:effectLst>
              </a:rPr>
              <a:t>A</a:t>
            </a:r>
            <a:r>
              <a:rPr lang="en-CA" sz="2000" dirty="0">
                <a:solidFill>
                  <a:srgbClr val="002060"/>
                </a:solidFill>
              </a:rPr>
              <a:t>nkylosing </a:t>
            </a:r>
            <a:r>
              <a:rPr lang="en-CA" sz="2000" dirty="0">
                <a:solidFill>
                  <a:srgbClr val="FF0000"/>
                </a:solidFill>
                <a:effectLst>
                  <a:outerShdw blurRad="38100" dist="38100" dir="2700000" algn="tl">
                    <a:srgbClr val="000000">
                      <a:alpha val="43137"/>
                    </a:srgbClr>
                  </a:outerShdw>
                </a:effectLst>
              </a:rPr>
              <a:t>S</a:t>
            </a:r>
            <a:r>
              <a:rPr lang="en-CA" sz="2000" dirty="0">
                <a:solidFill>
                  <a:srgbClr val="002060"/>
                </a:solidFill>
              </a:rPr>
              <a:t>pondylitis </a:t>
            </a:r>
            <a:r>
              <a:rPr lang="en-CA" sz="2000" dirty="0">
                <a:solidFill>
                  <a:srgbClr val="FF0000"/>
                </a:solidFill>
                <a:effectLst>
                  <a:outerShdw blurRad="38100" dist="38100" dir="2700000" algn="tl">
                    <a:srgbClr val="000000">
                      <a:alpha val="43137"/>
                    </a:srgbClr>
                  </a:outerShdw>
                </a:effectLst>
              </a:rPr>
              <a:t>F</a:t>
            </a:r>
            <a:r>
              <a:rPr lang="en-CA" sz="2000" dirty="0">
                <a:solidFill>
                  <a:srgbClr val="002060"/>
                </a:solidFill>
              </a:rPr>
              <a:t>unctional </a:t>
            </a:r>
            <a:r>
              <a:rPr lang="en-CA" sz="2000" dirty="0">
                <a:solidFill>
                  <a:srgbClr val="FF0000"/>
                </a:solidFill>
                <a:effectLst>
                  <a:outerShdw blurRad="38100" dist="38100" dir="2700000" algn="tl">
                    <a:srgbClr val="000000">
                      <a:alpha val="43137"/>
                    </a:srgbClr>
                  </a:outerShdw>
                </a:effectLst>
              </a:rPr>
              <a:t>I</a:t>
            </a:r>
            <a:r>
              <a:rPr lang="en-CA" sz="2000" dirty="0">
                <a:solidFill>
                  <a:srgbClr val="002060"/>
                </a:solidFill>
              </a:rPr>
              <a:t>ndex”</a:t>
            </a:r>
            <a:r>
              <a:rPr lang="en-CA" sz="2000" dirty="0">
                <a:solidFill>
                  <a:srgbClr val="FF0000"/>
                </a:solidFill>
              </a:rPr>
              <a:t>(</a:t>
            </a:r>
            <a:r>
              <a:rPr lang="en-CA" sz="2000" dirty="0">
                <a:solidFill>
                  <a:srgbClr val="FF0000"/>
                </a:solidFill>
                <a:effectLst>
                  <a:outerShdw blurRad="38100" dist="38100" dir="2700000" algn="tl">
                    <a:srgbClr val="000000">
                      <a:alpha val="43137"/>
                    </a:srgbClr>
                  </a:outerShdw>
                </a:effectLst>
              </a:rPr>
              <a:t>BASFI</a:t>
            </a:r>
            <a:r>
              <a:rPr lang="en-CA" sz="2000" dirty="0">
                <a:solidFill>
                  <a:srgbClr val="FF0000"/>
                </a:solidFill>
              </a:rPr>
              <a:t>) </a:t>
            </a:r>
          </a:p>
          <a:p>
            <a:endParaRPr lang="en-CA" sz="2000" dirty="0">
              <a:solidFill>
                <a:srgbClr val="002060"/>
              </a:solidFill>
            </a:endParaRPr>
          </a:p>
          <a:p>
            <a:pPr marL="232163" indent="-232163">
              <a:buFont typeface="Wingdings" panose="05000000000000000000" pitchFamily="2" charset="2"/>
              <a:buChar char="q"/>
            </a:pPr>
            <a:r>
              <a:rPr lang="en-CA" sz="2000" dirty="0">
                <a:solidFill>
                  <a:srgbClr val="00B050"/>
                </a:solidFill>
              </a:rPr>
              <a:t> Meta-Analysis studies </a:t>
            </a:r>
            <a:r>
              <a:rPr lang="en-CA" sz="2000" dirty="0">
                <a:solidFill>
                  <a:srgbClr val="002060"/>
                </a:solidFill>
              </a:rPr>
              <a:t>- average Score of the overlapped questions/Answers (e.g. “having restriction to put shoes on” </a:t>
            </a:r>
            <a:r>
              <a:rPr lang="en-CA" sz="2000" dirty="0">
                <a:solidFill>
                  <a:srgbClr val="FF0000"/>
                </a:solidFill>
              </a:rPr>
              <a:t>(Q98) </a:t>
            </a:r>
            <a:r>
              <a:rPr lang="en-CA" sz="2000" dirty="0">
                <a:solidFill>
                  <a:srgbClr val="002060"/>
                </a:solidFill>
              </a:rPr>
              <a:t>versus “to try shoes”</a:t>
            </a:r>
            <a:r>
              <a:rPr lang="en-CA" sz="2000" dirty="0">
                <a:solidFill>
                  <a:srgbClr val="FF0000"/>
                </a:solidFill>
              </a:rPr>
              <a:t>(Q97) </a:t>
            </a:r>
            <a:endParaRPr lang="en-US" sz="2000" dirty="0">
              <a:solidFill>
                <a:srgbClr val="FF0000"/>
              </a:solidFill>
            </a:endParaRPr>
          </a:p>
        </p:txBody>
      </p:sp>
      <p:pic>
        <p:nvPicPr>
          <p:cNvPr id="14" name="Picture 13">
            <a:extLst>
              <a:ext uri="{FF2B5EF4-FFF2-40B4-BE49-F238E27FC236}">
                <a16:creationId xmlns:a16="http://schemas.microsoft.com/office/drawing/2014/main" id="{FEB35E5B-AE04-4542-9A67-48B2A6594793}"/>
              </a:ext>
            </a:extLst>
          </p:cNvPr>
          <p:cNvPicPr>
            <a:picLocks noChangeAspect="1"/>
          </p:cNvPicPr>
          <p:nvPr/>
        </p:nvPicPr>
        <p:blipFill>
          <a:blip r:embed="rId5"/>
          <a:stretch>
            <a:fillRect/>
          </a:stretch>
        </p:blipFill>
        <p:spPr>
          <a:xfrm>
            <a:off x="3802142" y="1470099"/>
            <a:ext cx="5708309" cy="4346495"/>
          </a:xfrm>
          <a:prstGeom prst="rect">
            <a:avLst/>
          </a:prstGeom>
        </p:spPr>
      </p:pic>
      <p:pic>
        <p:nvPicPr>
          <p:cNvPr id="15" name="Picture 2" descr="Image result for georgian college logo">
            <a:extLst>
              <a:ext uri="{FF2B5EF4-FFF2-40B4-BE49-F238E27FC236}">
                <a16:creationId xmlns:a16="http://schemas.microsoft.com/office/drawing/2014/main" id="{FD6740AD-BE63-4CE9-8BFD-D9B21C4D8D6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foregroundMark x1="7333" y1="17083" x2="16222" y2="21250"/>
                        <a14:foregroundMark x1="13889" y1="4583" x2="18778" y2="7083"/>
                        <a14:foregroundMark x1="33556" y1="26250" x2="27667" y2="26250"/>
                        <a14:foregroundMark x1="25889" y1="31667" x2="23556" y2="47083"/>
                        <a14:foregroundMark x1="23000" y1="51250" x2="26444" y2="68333"/>
                        <a14:foregroundMark x1="38000" y1="55833" x2="45556" y2="52917"/>
                        <a14:foregroundMark x1="51667" y1="38333" x2="47556" y2="50000"/>
                        <a14:foregroundMark x1="59333" y1="42500" x2="59333" y2="62917"/>
                        <a14:foregroundMark x1="68778" y1="39167" x2="65889" y2="52917"/>
                        <a14:foregroundMark x1="66222" y1="65000" x2="68556" y2="71250"/>
                        <a14:foregroundMark x1="76556" y1="43750" x2="76556" y2="57500"/>
                        <a14:foregroundMark x1="77111" y1="25417" x2="77111" y2="25417"/>
                        <a14:foregroundMark x1="81444" y1="57083" x2="81333" y2="69583"/>
                        <a14:foregroundMark x1="91333" y1="43750" x2="91556" y2="62917"/>
                        <a14:foregroundMark x1="94667" y1="42083" x2="97778" y2="41667"/>
                      </a14:backgroundRemoval>
                    </a14:imgEffect>
                  </a14:imgLayer>
                </a14:imgProps>
              </a:ext>
              <a:ext uri="{28A0092B-C50C-407E-A947-70E740481C1C}">
                <a14:useLocalDpi xmlns:a14="http://schemas.microsoft.com/office/drawing/2010/main" val="0"/>
              </a:ext>
            </a:extLst>
          </a:blip>
          <a:srcRect/>
          <a:stretch>
            <a:fillRect/>
          </a:stretch>
        </p:blipFill>
        <p:spPr bwMode="auto">
          <a:xfrm>
            <a:off x="222406" y="6267490"/>
            <a:ext cx="966850" cy="257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AF8C272C-301D-4C61-AC85-40B6B6480919}"/>
              </a:ext>
            </a:extLst>
          </p:cNvPr>
          <p:cNvPicPr>
            <a:picLocks noChangeAspect="1"/>
          </p:cNvPicPr>
          <p:nvPr/>
        </p:nvPicPr>
        <p:blipFill>
          <a:blip r:embed="rId8"/>
          <a:stretch>
            <a:fillRect/>
          </a:stretch>
        </p:blipFill>
        <p:spPr>
          <a:xfrm>
            <a:off x="9000220" y="5956872"/>
            <a:ext cx="518518" cy="6212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2" descr="Customer, Family, Magnifying Glass, Analysis">
            <a:extLst>
              <a:ext uri="{FF2B5EF4-FFF2-40B4-BE49-F238E27FC236}">
                <a16:creationId xmlns:a16="http://schemas.microsoft.com/office/drawing/2014/main" id="{E3CEFAEA-F3AC-431D-8A27-B0AF43247337}"/>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2581" b="98710" l="10000" r="98750">
                        <a14:foregroundMark x1="41875" y1="10484" x2="35208" y2="17581"/>
                        <a14:foregroundMark x1="29792" y1="28710" x2="26667" y2="42742"/>
                        <a14:foregroundMark x1="25938" y1="46452" x2="28229" y2="64839"/>
                        <a14:foregroundMark x1="28542" y1="67419" x2="37292" y2="82581"/>
                        <a14:foregroundMark x1="41771" y1="85484" x2="56563" y2="87258"/>
                        <a14:foregroundMark x1="64583" y1="81290" x2="72917" y2="67903"/>
                        <a14:foregroundMark x1="75104" y1="70645" x2="87396" y2="88065"/>
                        <a14:foregroundMark x1="73333" y1="83065" x2="98750" y2="93065"/>
                        <a14:foregroundMark x1="70938" y1="83065" x2="78125" y2="98065"/>
                        <a14:foregroundMark x1="65104" y1="85484" x2="71875" y2="96613"/>
                        <a14:foregroundMark x1="88438" y1="68387" x2="96250" y2="84032"/>
                        <a14:foregroundMark x1="83021" y1="69677" x2="93229" y2="79677"/>
                        <a14:foregroundMark x1="94792" y1="66774" x2="97604" y2="79677"/>
                        <a14:foregroundMark x1="71146" y1="22581" x2="76354" y2="40968"/>
                        <a14:foregroundMark x1="76563" y1="45968" x2="73229" y2="63710"/>
                        <a14:foregroundMark x1="77083" y1="49516" x2="75729" y2="65323"/>
                        <a14:foregroundMark x1="74896" y1="66935" x2="81146" y2="74839"/>
                        <a14:foregroundMark x1="43021" y1="9516" x2="53125" y2="7258"/>
                        <a14:foregroundMark x1="54896" y1="7581" x2="65104" y2="13871"/>
                        <a14:foregroundMark x1="65521" y1="15000" x2="71458" y2="23226"/>
                        <a14:foregroundMark x1="34271" y1="17581" x2="28646" y2="25806"/>
                        <a14:foregroundMark x1="27813" y1="30323" x2="24896" y2="43548"/>
                        <a14:foregroundMark x1="24583" y1="46452" x2="26250" y2="62097"/>
                        <a14:foregroundMark x1="26771" y1="64677" x2="31771" y2="73710"/>
                        <a14:foregroundMark x1="35833" y1="80806" x2="41458" y2="83710"/>
                        <a14:foregroundMark x1="34896" y1="38548" x2="36354" y2="65968"/>
                        <a14:foregroundMark x1="31250" y1="48065" x2="31563" y2="62419"/>
                        <a14:foregroundMark x1="38021" y1="54516" x2="39688" y2="70323"/>
                        <a14:foregroundMark x1="44896" y1="59355" x2="46042" y2="81935"/>
                        <a14:foregroundMark x1="46563" y1="60968" x2="50938" y2="84194"/>
                        <a14:foregroundMark x1="56979" y1="55645" x2="57813" y2="79355"/>
                        <a14:foregroundMark x1="68854" y1="47903" x2="68333" y2="67419"/>
                      </a14:backgroundRemoval>
                    </a14:imgEffect>
                  </a14:imgLayer>
                </a14:imgProps>
              </a:ext>
              <a:ext uri="{28A0092B-C50C-407E-A947-70E740481C1C}">
                <a14:useLocalDpi xmlns:a14="http://schemas.microsoft.com/office/drawing/2010/main" val="0"/>
              </a:ext>
            </a:extLst>
          </a:blip>
          <a:srcRect l="19931" t="3430" r="9365"/>
          <a:stretch/>
        </p:blipFill>
        <p:spPr bwMode="auto">
          <a:xfrm>
            <a:off x="7937945" y="4521200"/>
            <a:ext cx="1468521" cy="12953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56E213-9829-42EA-BE28-1E7F42EA6EAA}"/>
              </a:ext>
            </a:extLst>
          </p:cNvPr>
          <p:cNvSpPr txBox="1"/>
          <p:nvPr/>
        </p:nvSpPr>
        <p:spPr>
          <a:xfrm>
            <a:off x="3802143" y="5904404"/>
            <a:ext cx="5011750" cy="307777"/>
          </a:xfrm>
          <a:prstGeom prst="rect">
            <a:avLst/>
          </a:prstGeom>
          <a:noFill/>
        </p:spPr>
        <p:txBody>
          <a:bodyPr wrap="square" rtlCol="0">
            <a:spAutoFit/>
          </a:bodyPr>
          <a:lstStyle/>
          <a:p>
            <a:pPr algn="ctr"/>
            <a:r>
              <a:rPr lang="en-CA" sz="1400" b="1" u="sng" dirty="0">
                <a:solidFill>
                  <a:srgbClr val="00B050"/>
                </a:solidFill>
              </a:rPr>
              <a:t>Table 1</a:t>
            </a:r>
            <a:r>
              <a:rPr lang="en-CA" sz="1400" dirty="0">
                <a:solidFill>
                  <a:srgbClr val="00B050"/>
                </a:solidFill>
              </a:rPr>
              <a:t>.</a:t>
            </a:r>
            <a:r>
              <a:rPr lang="en-CA" sz="1400" dirty="0">
                <a:solidFill>
                  <a:srgbClr val="FF0000"/>
                </a:solidFill>
              </a:rPr>
              <a:t> </a:t>
            </a:r>
            <a:r>
              <a:rPr lang="en-CA" sz="1400" dirty="0">
                <a:solidFill>
                  <a:srgbClr val="002060"/>
                </a:solidFill>
              </a:rPr>
              <a:t>Table illustrating BASFI questions, </a:t>
            </a:r>
            <a:r>
              <a:rPr lang="en-US" sz="1400" dirty="0">
                <a:solidFill>
                  <a:srgbClr val="002060"/>
                </a:solidFill>
              </a:rPr>
              <a:t>MDAPP (2020)</a:t>
            </a:r>
          </a:p>
        </p:txBody>
      </p:sp>
      <p:pic>
        <p:nvPicPr>
          <p:cNvPr id="17" name="Picture 16">
            <a:extLst>
              <a:ext uri="{FF2B5EF4-FFF2-40B4-BE49-F238E27FC236}">
                <a16:creationId xmlns:a16="http://schemas.microsoft.com/office/drawing/2014/main" id="{B75D4073-B0A2-4422-A6E1-E353AA34A088}"/>
              </a:ext>
            </a:extLst>
          </p:cNvPr>
          <p:cNvPicPr>
            <a:picLocks noChangeAspect="1"/>
          </p:cNvPicPr>
          <p:nvPr/>
        </p:nvPicPr>
        <p:blipFill>
          <a:blip r:embed="rId11"/>
          <a:stretch>
            <a:fillRect/>
          </a:stretch>
        </p:blipFill>
        <p:spPr>
          <a:xfrm>
            <a:off x="7755381" y="153221"/>
            <a:ext cx="786142" cy="4607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a:extLst>
              <a:ext uri="{FF2B5EF4-FFF2-40B4-BE49-F238E27FC236}">
                <a16:creationId xmlns:a16="http://schemas.microsoft.com/office/drawing/2014/main" id="{19BD9FB6-5EFD-4495-85B6-2860924B1707}"/>
              </a:ext>
            </a:extLst>
          </p:cNvPr>
          <p:cNvPicPr>
            <a:picLocks noChangeAspect="1"/>
          </p:cNvPicPr>
          <p:nvPr/>
        </p:nvPicPr>
        <p:blipFill>
          <a:blip r:embed="rId12"/>
          <a:stretch>
            <a:fillRect/>
          </a:stretch>
        </p:blipFill>
        <p:spPr>
          <a:xfrm>
            <a:off x="8628746" y="167569"/>
            <a:ext cx="889992" cy="4607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51855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BrushVTI">
  <a:themeElements>
    <a:clrScheme name="AnalogousFromRegularSeed_2SEEDS">
      <a:dk1>
        <a:srgbClr val="000000"/>
      </a:dk1>
      <a:lt1>
        <a:srgbClr val="FFFFFF"/>
      </a:lt1>
      <a:dk2>
        <a:srgbClr val="243741"/>
      </a:dk2>
      <a:lt2>
        <a:srgbClr val="E8E3E2"/>
      </a:lt2>
      <a:accent1>
        <a:srgbClr val="26A0C6"/>
      </a:accent1>
      <a:accent2>
        <a:srgbClr val="2FB49C"/>
      </a:accent2>
      <a:accent3>
        <a:srgbClr val="3870D8"/>
      </a:accent3>
      <a:accent4>
        <a:srgbClr val="C62677"/>
      </a:accent4>
      <a:accent5>
        <a:srgbClr val="D83846"/>
      </a:accent5>
      <a:accent6>
        <a:srgbClr val="C65B26"/>
      </a:accent6>
      <a:hlink>
        <a:srgbClr val="C16346"/>
      </a:hlink>
      <a:folHlink>
        <a:srgbClr val="7F7F7F"/>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48BDCB5-44D7-488B-AB26-2603C09679CF}">
  <we:reference id="wa104381637" version="1.0.0.0" store="en-US" storeType="OMEX"/>
  <we:alternateReferences>
    <we:reference id="wa104381637" version="1.0.0.0" store="WA10438163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3003</TotalTime>
  <Words>2954</Words>
  <Application>Microsoft Office PowerPoint</Application>
  <PresentationFormat>A4 Paper (210x297 mm)</PresentationFormat>
  <Paragraphs>204</Paragraphs>
  <Slides>22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Bahnschrift</vt:lpstr>
      <vt:lpstr>Calibri</vt:lpstr>
      <vt:lpstr>Microsoft Tai Le</vt:lpstr>
      <vt:lpstr>Times New Roman</vt:lpstr>
      <vt:lpstr>Wingdings</vt:lpstr>
      <vt:lpstr>BrushVTI</vt:lpstr>
      <vt:lpstr>Ankylosing Spondylitis:  A Focus on Wellness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Academic Success4U</dc:creator>
  <cp:lastModifiedBy>Sara Khodayari</cp:lastModifiedBy>
  <cp:revision>1112</cp:revision>
  <dcterms:created xsi:type="dcterms:W3CDTF">2020-02-25T14:58:53Z</dcterms:created>
  <dcterms:modified xsi:type="dcterms:W3CDTF">2020-06-01T01:08:44Z</dcterms:modified>
</cp:coreProperties>
</file>